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notesMasterIdLst>
    <p:notesMasterId r:id="rId40"/>
  </p:notesMasterIdLst>
  <p:sldIdLst>
    <p:sldId id="256" r:id="rId4"/>
    <p:sldId id="257" r:id="rId5"/>
    <p:sldId id="258" r:id="rId6"/>
    <p:sldId id="259" r:id="rId7"/>
    <p:sldId id="260" r:id="rId8"/>
    <p:sldId id="292" r:id="rId9"/>
    <p:sldId id="293" r:id="rId10"/>
    <p:sldId id="262" r:id="rId11"/>
    <p:sldId id="263" r:id="rId12"/>
    <p:sldId id="264" r:id="rId13"/>
    <p:sldId id="265" r:id="rId14"/>
    <p:sldId id="266" r:id="rId15"/>
    <p:sldId id="267" r:id="rId16"/>
    <p:sldId id="270" r:id="rId17"/>
    <p:sldId id="271" r:id="rId18"/>
    <p:sldId id="273" r:id="rId19"/>
    <p:sldId id="274" r:id="rId20"/>
    <p:sldId id="275" r:id="rId21"/>
    <p:sldId id="276" r:id="rId22"/>
    <p:sldId id="277" r:id="rId23"/>
    <p:sldId id="278" r:id="rId24"/>
    <p:sldId id="295" r:id="rId25"/>
    <p:sldId id="296" r:id="rId26"/>
    <p:sldId id="297"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Lst>
  <p:sldSz cx="9144000" cy="5143500" type="screen16x9"/>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961" autoAdjust="0"/>
  </p:normalViewPr>
  <p:slideViewPr>
    <p:cSldViewPr snapToGrid="0">
      <p:cViewPr varScale="1">
        <p:scale>
          <a:sx n="102" d="100"/>
          <a:sy n="102" d="100"/>
        </p:scale>
        <p:origin x="89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9" name="PlaceHolder 1"/>
          <p:cNvSpPr>
            <a:spLocks noGrp="1" noRot="1" noChangeAspect="1"/>
          </p:cNvSpPr>
          <p:nvPr>
            <p:ph type="sldImg"/>
          </p:nvPr>
        </p:nvSpPr>
        <p:spPr>
          <a:xfrm>
            <a:off x="216000" y="812520"/>
            <a:ext cx="7127280" cy="4008960"/>
          </a:xfrm>
          <a:prstGeom prst="rect">
            <a:avLst/>
          </a:prstGeom>
        </p:spPr>
        <p:txBody>
          <a:bodyPr lIns="0" tIns="0" rIns="0" bIns="0" anchor="ctr"/>
          <a:lstStyle/>
          <a:p>
            <a:r>
              <a:rPr lang="en-US" sz="1800" b="0" strike="noStrike" spc="-1">
                <a:solidFill>
                  <a:srgbClr val="000000"/>
                </a:solidFill>
                <a:latin typeface="Arial"/>
              </a:rPr>
              <a:t>Click to move the slide</a:t>
            </a:r>
          </a:p>
        </p:txBody>
      </p:sp>
      <p:sp>
        <p:nvSpPr>
          <p:cNvPr id="120" name="PlaceHolder 2"/>
          <p:cNvSpPr>
            <a:spLocks noGrp="1"/>
          </p:cNvSpPr>
          <p:nvPr>
            <p:ph type="body"/>
          </p:nvPr>
        </p:nvSpPr>
        <p:spPr>
          <a:xfrm>
            <a:off x="756000" y="5078520"/>
            <a:ext cx="6047640" cy="4811040"/>
          </a:xfrm>
          <a:prstGeom prst="rect">
            <a:avLst/>
          </a:prstGeom>
        </p:spPr>
        <p:txBody>
          <a:bodyPr lIns="0" tIns="0" rIns="0" bIns="0"/>
          <a:lstStyle/>
          <a:p>
            <a:r>
              <a:rPr lang="en-IN" sz="2000" b="0" strike="noStrike" spc="-1">
                <a:latin typeface="Arial"/>
              </a:rPr>
              <a:t>Click to edit the notes format</a:t>
            </a:r>
          </a:p>
        </p:txBody>
      </p:sp>
      <p:sp>
        <p:nvSpPr>
          <p:cNvPr id="121" name="PlaceHolder 3"/>
          <p:cNvSpPr>
            <a:spLocks noGrp="1"/>
          </p:cNvSpPr>
          <p:nvPr>
            <p:ph type="hdr"/>
          </p:nvPr>
        </p:nvSpPr>
        <p:spPr>
          <a:xfrm>
            <a:off x="0" y="0"/>
            <a:ext cx="3280680" cy="534240"/>
          </a:xfrm>
          <a:prstGeom prst="rect">
            <a:avLst/>
          </a:prstGeom>
        </p:spPr>
        <p:txBody>
          <a:bodyPr lIns="0" tIns="0" rIns="0" bIns="0"/>
          <a:lstStyle/>
          <a:p>
            <a:r>
              <a:rPr lang="en-IN" sz="1400" b="0" strike="noStrike" spc="-1">
                <a:latin typeface="Times New Roman"/>
              </a:rPr>
              <a:t> </a:t>
            </a:r>
          </a:p>
        </p:txBody>
      </p:sp>
      <p:sp>
        <p:nvSpPr>
          <p:cNvPr id="122" name="PlaceHolder 4"/>
          <p:cNvSpPr>
            <a:spLocks noGrp="1"/>
          </p:cNvSpPr>
          <p:nvPr>
            <p:ph type="dt"/>
          </p:nvPr>
        </p:nvSpPr>
        <p:spPr>
          <a:xfrm>
            <a:off x="4278960" y="0"/>
            <a:ext cx="3280680" cy="534240"/>
          </a:xfrm>
          <a:prstGeom prst="rect">
            <a:avLst/>
          </a:prstGeom>
        </p:spPr>
        <p:txBody>
          <a:bodyPr lIns="0" tIns="0" rIns="0" bIns="0"/>
          <a:lstStyle/>
          <a:p>
            <a:pPr algn="r"/>
            <a:r>
              <a:rPr lang="en-IN" sz="1400" b="0" strike="noStrike" spc="-1">
                <a:latin typeface="Times New Roman"/>
              </a:rPr>
              <a:t> </a:t>
            </a:r>
          </a:p>
        </p:txBody>
      </p:sp>
      <p:sp>
        <p:nvSpPr>
          <p:cNvPr id="123" name="PlaceHolder 5"/>
          <p:cNvSpPr>
            <a:spLocks noGrp="1"/>
          </p:cNvSpPr>
          <p:nvPr>
            <p:ph type="ftr"/>
          </p:nvPr>
        </p:nvSpPr>
        <p:spPr>
          <a:xfrm>
            <a:off x="0" y="10157400"/>
            <a:ext cx="3280680" cy="534240"/>
          </a:xfrm>
          <a:prstGeom prst="rect">
            <a:avLst/>
          </a:prstGeom>
        </p:spPr>
        <p:txBody>
          <a:bodyPr lIns="0" tIns="0" rIns="0" bIns="0" anchor="b"/>
          <a:lstStyle/>
          <a:p>
            <a:r>
              <a:rPr lang="en-IN" sz="1400" b="0" strike="noStrike" spc="-1">
                <a:latin typeface="Times New Roman"/>
              </a:rPr>
              <a:t> </a:t>
            </a:r>
          </a:p>
        </p:txBody>
      </p:sp>
      <p:sp>
        <p:nvSpPr>
          <p:cNvPr id="124" name="PlaceHolder 6"/>
          <p:cNvSpPr>
            <a:spLocks noGrp="1"/>
          </p:cNvSpPr>
          <p:nvPr>
            <p:ph type="sldNum"/>
          </p:nvPr>
        </p:nvSpPr>
        <p:spPr>
          <a:xfrm>
            <a:off x="4278960" y="10157400"/>
            <a:ext cx="3280680" cy="534240"/>
          </a:xfrm>
          <a:prstGeom prst="rect">
            <a:avLst/>
          </a:prstGeom>
        </p:spPr>
        <p:txBody>
          <a:bodyPr lIns="0" tIns="0" rIns="0" bIns="0" anchor="b"/>
          <a:lstStyle/>
          <a:p>
            <a:pPr algn="r"/>
            <a:fld id="{A2323C8C-67C1-439B-BEE2-76C820CE602D}" type="slidenum">
              <a:rPr lang="en-IN" sz="1400" b="0" strike="noStrike" spc="-1">
                <a:latin typeface="Times New Roman"/>
              </a:rPr>
              <a:t>‹#›</a:t>
            </a:fld>
            <a:endParaRPr lang="en-IN"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PlaceHolder 1"/>
          <p:cNvSpPr>
            <a:spLocks noGrp="1" noRot="1" noChangeAspect="1"/>
          </p:cNvSpPr>
          <p:nvPr>
            <p:ph type="sldImg"/>
          </p:nvPr>
        </p:nvSpPr>
        <p:spPr>
          <a:xfrm>
            <a:off x="573088" y="1336675"/>
            <a:ext cx="6413500" cy="3608388"/>
          </a:xfrm>
          <a:prstGeom prst="rect">
            <a:avLst/>
          </a:prstGeom>
        </p:spPr>
      </p:sp>
      <p:sp>
        <p:nvSpPr>
          <p:cNvPr id="189" name="PlaceHolder 2"/>
          <p:cNvSpPr>
            <a:spLocks noGrp="1"/>
          </p:cNvSpPr>
          <p:nvPr>
            <p:ph type="body"/>
          </p:nvPr>
        </p:nvSpPr>
        <p:spPr>
          <a:xfrm>
            <a:off x="755640" y="5145120"/>
            <a:ext cx="6048000" cy="4209840"/>
          </a:xfrm>
          <a:prstGeom prst="rect">
            <a:avLst/>
          </a:prstGeom>
        </p:spPr>
        <p:txBody>
          <a:bodyPr/>
          <a:lstStyle/>
          <a:p>
            <a:endParaRPr lang="en-IN" sz="2000" b="0" strike="noStrike" spc="-1">
              <a:latin typeface="Arial"/>
            </a:endParaRPr>
          </a:p>
        </p:txBody>
      </p:sp>
      <p:sp>
        <p:nvSpPr>
          <p:cNvPr id="190" name="TextShape 3"/>
          <p:cNvSpPr txBox="1"/>
          <p:nvPr/>
        </p:nvSpPr>
        <p:spPr>
          <a:xfrm>
            <a:off x="4281480" y="10155240"/>
            <a:ext cx="3276360" cy="536040"/>
          </a:xfrm>
          <a:prstGeom prst="rect">
            <a:avLst/>
          </a:prstGeom>
          <a:noFill/>
          <a:ln>
            <a:noFill/>
          </a:ln>
        </p:spPr>
        <p:txBody>
          <a:bodyPr anchor="b"/>
          <a:lstStyle/>
          <a:p>
            <a:pPr algn="r">
              <a:lnSpc>
                <a:spcPct val="100000"/>
              </a:lnSpc>
            </a:pPr>
            <a:fld id="{B1985951-D98D-4509-B23D-0CE9FE9F8664}" type="slidenum">
              <a:rPr lang="en-IN" sz="1200" b="0" strike="noStrike" spc="-1">
                <a:latin typeface="Times New Roman"/>
              </a:rPr>
              <a:t>14</a:t>
            </a:fld>
            <a:endParaRPr lang="en-IN"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PlaceHolder 1"/>
          <p:cNvSpPr>
            <a:spLocks noGrp="1" noRot="1" noChangeAspect="1"/>
          </p:cNvSpPr>
          <p:nvPr>
            <p:ph type="sldImg"/>
          </p:nvPr>
        </p:nvSpPr>
        <p:spPr>
          <a:xfrm>
            <a:off x="573088" y="1336675"/>
            <a:ext cx="6413500" cy="3608388"/>
          </a:xfrm>
          <a:prstGeom prst="rect">
            <a:avLst/>
          </a:prstGeom>
        </p:spPr>
      </p:sp>
      <p:sp>
        <p:nvSpPr>
          <p:cNvPr id="192" name="PlaceHolder 2"/>
          <p:cNvSpPr>
            <a:spLocks noGrp="1"/>
          </p:cNvSpPr>
          <p:nvPr>
            <p:ph type="body"/>
          </p:nvPr>
        </p:nvSpPr>
        <p:spPr>
          <a:xfrm>
            <a:off x="755640" y="5145120"/>
            <a:ext cx="6048000" cy="4209840"/>
          </a:xfrm>
          <a:prstGeom prst="rect">
            <a:avLst/>
          </a:prstGeom>
        </p:spPr>
        <p:txBody>
          <a:bodyPr/>
          <a:lstStyle/>
          <a:p>
            <a:endParaRPr lang="en-IN" sz="2000" b="0" strike="noStrike" spc="-1">
              <a:latin typeface="Arial"/>
            </a:endParaRPr>
          </a:p>
        </p:txBody>
      </p:sp>
      <p:sp>
        <p:nvSpPr>
          <p:cNvPr id="193" name="TextShape 3"/>
          <p:cNvSpPr txBox="1"/>
          <p:nvPr/>
        </p:nvSpPr>
        <p:spPr>
          <a:xfrm>
            <a:off x="4281480" y="10155240"/>
            <a:ext cx="3276360" cy="536040"/>
          </a:xfrm>
          <a:prstGeom prst="rect">
            <a:avLst/>
          </a:prstGeom>
          <a:noFill/>
          <a:ln>
            <a:noFill/>
          </a:ln>
        </p:spPr>
        <p:txBody>
          <a:bodyPr anchor="b"/>
          <a:lstStyle/>
          <a:p>
            <a:pPr algn="r">
              <a:lnSpc>
                <a:spcPct val="100000"/>
              </a:lnSpc>
            </a:pPr>
            <a:fld id="{538C5B89-7EDA-4095-8AF5-B19A45150289}" type="slidenum">
              <a:rPr lang="en-IN" sz="1200" b="0" strike="noStrike" spc="-1">
                <a:latin typeface="Times New Roman"/>
              </a:rPr>
              <a:t>29</a:t>
            </a:fld>
            <a:endParaRPr lang="en-IN" sz="12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26" name="PlaceHolder 2"/>
          <p:cNvSpPr>
            <a:spLocks noGrp="1"/>
          </p:cNvSpPr>
          <p:nvPr>
            <p:ph type="body"/>
          </p:nvPr>
        </p:nvSpPr>
        <p:spPr>
          <a:xfrm>
            <a:off x="457200" y="120348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7" name="PlaceHolder 3"/>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29"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0"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1"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2" name="PlaceHolder 5"/>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34" name="PlaceHolder 2"/>
          <p:cNvSpPr>
            <a:spLocks noGrp="1"/>
          </p:cNvSpPr>
          <p:nvPr>
            <p:ph type="body"/>
          </p:nvPr>
        </p:nvSpPr>
        <p:spPr>
          <a:xfrm>
            <a:off x="45720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5" name="PlaceHolder 3"/>
          <p:cNvSpPr>
            <a:spLocks noGrp="1"/>
          </p:cNvSpPr>
          <p:nvPr>
            <p:ph type="body"/>
          </p:nvPr>
        </p:nvSpPr>
        <p:spPr>
          <a:xfrm>
            <a:off x="323964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6" name="PlaceHolder 4"/>
          <p:cNvSpPr>
            <a:spLocks noGrp="1"/>
          </p:cNvSpPr>
          <p:nvPr>
            <p:ph type="body"/>
          </p:nvPr>
        </p:nvSpPr>
        <p:spPr>
          <a:xfrm>
            <a:off x="602208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7" name="PlaceHolder 5"/>
          <p:cNvSpPr>
            <a:spLocks noGrp="1"/>
          </p:cNvSpPr>
          <p:nvPr>
            <p:ph type="body"/>
          </p:nvPr>
        </p:nvSpPr>
        <p:spPr>
          <a:xfrm>
            <a:off x="45720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8" name="PlaceHolder 6"/>
          <p:cNvSpPr>
            <a:spLocks noGrp="1"/>
          </p:cNvSpPr>
          <p:nvPr>
            <p:ph type="body"/>
          </p:nvPr>
        </p:nvSpPr>
        <p:spPr>
          <a:xfrm>
            <a:off x="323964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9" name="PlaceHolder 7"/>
          <p:cNvSpPr>
            <a:spLocks noGrp="1"/>
          </p:cNvSpPr>
          <p:nvPr>
            <p:ph type="body"/>
          </p:nvPr>
        </p:nvSpPr>
        <p:spPr>
          <a:xfrm>
            <a:off x="602208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45" name="PlaceHolder 2"/>
          <p:cNvSpPr>
            <a:spLocks noGrp="1"/>
          </p:cNvSpPr>
          <p:nvPr>
            <p:ph type="subTitle"/>
          </p:nvPr>
        </p:nvSpPr>
        <p:spPr>
          <a:xfrm>
            <a:off x="457200" y="1203480"/>
            <a:ext cx="8228880" cy="298260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47" name="PlaceHolder 2"/>
          <p:cNvSpPr>
            <a:spLocks noGrp="1"/>
          </p:cNvSpPr>
          <p:nvPr>
            <p:ph type="body"/>
          </p:nvPr>
        </p:nvSpPr>
        <p:spPr>
          <a:xfrm>
            <a:off x="457200" y="1203480"/>
            <a:ext cx="822888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49"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0"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512640" y="1893240"/>
            <a:ext cx="8117640" cy="705492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54"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5"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6"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5" name="PlaceHolder 2"/>
          <p:cNvSpPr>
            <a:spLocks noGrp="1"/>
          </p:cNvSpPr>
          <p:nvPr>
            <p:ph type="subTitle"/>
          </p:nvPr>
        </p:nvSpPr>
        <p:spPr>
          <a:xfrm>
            <a:off x="457200" y="1203480"/>
            <a:ext cx="8228880" cy="298260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58"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9"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0" name="PlaceHolder 4"/>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62"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3"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4" name="PlaceHolder 4"/>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66" name="PlaceHolder 2"/>
          <p:cNvSpPr>
            <a:spLocks noGrp="1"/>
          </p:cNvSpPr>
          <p:nvPr>
            <p:ph type="body"/>
          </p:nvPr>
        </p:nvSpPr>
        <p:spPr>
          <a:xfrm>
            <a:off x="457200" y="120348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7" name="PlaceHolder 3"/>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69"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0"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1"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2" name="PlaceHolder 5"/>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74" name="PlaceHolder 2"/>
          <p:cNvSpPr>
            <a:spLocks noGrp="1"/>
          </p:cNvSpPr>
          <p:nvPr>
            <p:ph type="body"/>
          </p:nvPr>
        </p:nvSpPr>
        <p:spPr>
          <a:xfrm>
            <a:off x="45720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5" name="PlaceHolder 3"/>
          <p:cNvSpPr>
            <a:spLocks noGrp="1"/>
          </p:cNvSpPr>
          <p:nvPr>
            <p:ph type="body"/>
          </p:nvPr>
        </p:nvSpPr>
        <p:spPr>
          <a:xfrm>
            <a:off x="323964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6" name="PlaceHolder 4"/>
          <p:cNvSpPr>
            <a:spLocks noGrp="1"/>
          </p:cNvSpPr>
          <p:nvPr>
            <p:ph type="body"/>
          </p:nvPr>
        </p:nvSpPr>
        <p:spPr>
          <a:xfrm>
            <a:off x="602208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7" name="PlaceHolder 5"/>
          <p:cNvSpPr>
            <a:spLocks noGrp="1"/>
          </p:cNvSpPr>
          <p:nvPr>
            <p:ph type="body"/>
          </p:nvPr>
        </p:nvSpPr>
        <p:spPr>
          <a:xfrm>
            <a:off x="45720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8" name="PlaceHolder 6"/>
          <p:cNvSpPr>
            <a:spLocks noGrp="1"/>
          </p:cNvSpPr>
          <p:nvPr>
            <p:ph type="body"/>
          </p:nvPr>
        </p:nvSpPr>
        <p:spPr>
          <a:xfrm>
            <a:off x="323964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9" name="PlaceHolder 7"/>
          <p:cNvSpPr>
            <a:spLocks noGrp="1"/>
          </p:cNvSpPr>
          <p:nvPr>
            <p:ph type="body"/>
          </p:nvPr>
        </p:nvSpPr>
        <p:spPr>
          <a:xfrm>
            <a:off x="602208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84" name="PlaceHolder 2"/>
          <p:cNvSpPr>
            <a:spLocks noGrp="1"/>
          </p:cNvSpPr>
          <p:nvPr>
            <p:ph type="subTitle"/>
          </p:nvPr>
        </p:nvSpPr>
        <p:spPr>
          <a:xfrm>
            <a:off x="457200" y="1203480"/>
            <a:ext cx="8228880" cy="298260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86" name="PlaceHolder 2"/>
          <p:cNvSpPr>
            <a:spLocks noGrp="1"/>
          </p:cNvSpPr>
          <p:nvPr>
            <p:ph type="body"/>
          </p:nvPr>
        </p:nvSpPr>
        <p:spPr>
          <a:xfrm>
            <a:off x="457200" y="1203480"/>
            <a:ext cx="822888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88"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9"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7" name="PlaceHolder 2"/>
          <p:cNvSpPr>
            <a:spLocks noGrp="1"/>
          </p:cNvSpPr>
          <p:nvPr>
            <p:ph type="body"/>
          </p:nvPr>
        </p:nvSpPr>
        <p:spPr>
          <a:xfrm>
            <a:off x="457200" y="1203480"/>
            <a:ext cx="822888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512640" y="1893240"/>
            <a:ext cx="8117640" cy="705492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93"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4"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5"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97"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8"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9" name="PlaceHolder 4"/>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01"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2"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3" name="PlaceHolder 4"/>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05" name="PlaceHolder 2"/>
          <p:cNvSpPr>
            <a:spLocks noGrp="1"/>
          </p:cNvSpPr>
          <p:nvPr>
            <p:ph type="body"/>
          </p:nvPr>
        </p:nvSpPr>
        <p:spPr>
          <a:xfrm>
            <a:off x="457200" y="120348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6" name="PlaceHolder 3"/>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08"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9"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0"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1" name="PlaceHolder 5"/>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13" name="PlaceHolder 2"/>
          <p:cNvSpPr>
            <a:spLocks noGrp="1"/>
          </p:cNvSpPr>
          <p:nvPr>
            <p:ph type="body"/>
          </p:nvPr>
        </p:nvSpPr>
        <p:spPr>
          <a:xfrm>
            <a:off x="45720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4" name="PlaceHolder 3"/>
          <p:cNvSpPr>
            <a:spLocks noGrp="1"/>
          </p:cNvSpPr>
          <p:nvPr>
            <p:ph type="body"/>
          </p:nvPr>
        </p:nvSpPr>
        <p:spPr>
          <a:xfrm>
            <a:off x="323964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5" name="PlaceHolder 4"/>
          <p:cNvSpPr>
            <a:spLocks noGrp="1"/>
          </p:cNvSpPr>
          <p:nvPr>
            <p:ph type="body"/>
          </p:nvPr>
        </p:nvSpPr>
        <p:spPr>
          <a:xfrm>
            <a:off x="602208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6" name="PlaceHolder 5"/>
          <p:cNvSpPr>
            <a:spLocks noGrp="1"/>
          </p:cNvSpPr>
          <p:nvPr>
            <p:ph type="body"/>
          </p:nvPr>
        </p:nvSpPr>
        <p:spPr>
          <a:xfrm>
            <a:off x="45720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7" name="PlaceHolder 6"/>
          <p:cNvSpPr>
            <a:spLocks noGrp="1"/>
          </p:cNvSpPr>
          <p:nvPr>
            <p:ph type="body"/>
          </p:nvPr>
        </p:nvSpPr>
        <p:spPr>
          <a:xfrm>
            <a:off x="323964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8" name="PlaceHolder 7"/>
          <p:cNvSpPr>
            <a:spLocks noGrp="1"/>
          </p:cNvSpPr>
          <p:nvPr>
            <p:ph type="body"/>
          </p:nvPr>
        </p:nvSpPr>
        <p:spPr>
          <a:xfrm>
            <a:off x="602208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48" b="0"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5/9/2022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449201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9"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512640" y="1893240"/>
            <a:ext cx="8117640" cy="705492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4"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5"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6"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8"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9"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0" name="PlaceHolder 4"/>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22"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3"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4" name="PlaceHolder 4"/>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CustomShape 1"/>
          <p:cNvSpPr/>
          <p:nvPr/>
        </p:nvSpPr>
        <p:spPr>
          <a:xfrm>
            <a:off x="0" y="0"/>
            <a:ext cx="9142920" cy="1710720"/>
          </a:xfrm>
          <a:prstGeom prst="rect">
            <a:avLst/>
          </a:prstGeom>
          <a:solidFill>
            <a:schemeClr val="lt2"/>
          </a:solidFill>
          <a:ln>
            <a:noFill/>
          </a:ln>
        </p:spPr>
        <p:style>
          <a:lnRef idx="0">
            <a:scrgbClr r="0" g="0" b="0"/>
          </a:lnRef>
          <a:fillRef idx="0">
            <a:scrgbClr r="0" g="0" b="0"/>
          </a:fillRef>
          <a:effectRef idx="0">
            <a:scrgbClr r="0" g="0" b="0"/>
          </a:effectRef>
          <a:fontRef idx="minor"/>
        </p:style>
      </p:sp>
      <p:sp>
        <p:nvSpPr>
          <p:cNvPr id="5" name="CustomShape 2"/>
          <p:cNvSpPr/>
          <p:nvPr/>
        </p:nvSpPr>
        <p:spPr>
          <a:xfrm>
            <a:off x="641880" y="3597480"/>
            <a:ext cx="389160" cy="360"/>
          </a:xfrm>
          <a:custGeom>
            <a:avLst/>
            <a:gdLst/>
            <a:ahLst/>
            <a:cxnLst/>
            <a:rect l="l" t="t" r="r" b="b"/>
            <a:pathLst>
              <a:path w="21600" h="21600">
                <a:moveTo>
                  <a:pt x="0" y="0"/>
                </a:moveTo>
                <a:lnTo>
                  <a:pt x="21600" y="21600"/>
                </a:lnTo>
              </a:path>
            </a:pathLst>
          </a:custGeom>
          <a:noFill/>
          <a:ln w="28440">
            <a:solidFill>
              <a:schemeClr val="accent1"/>
            </a:solidFill>
            <a:round/>
          </a:ln>
        </p:spPr>
        <p:style>
          <a:lnRef idx="0">
            <a:scrgbClr r="0" g="0" b="0"/>
          </a:lnRef>
          <a:fillRef idx="0">
            <a:scrgbClr r="0" g="0" b="0"/>
          </a:fillRef>
          <a:effectRef idx="0">
            <a:scrgbClr r="0" g="0" b="0"/>
          </a:effectRef>
          <a:fontRef idx="minor"/>
        </p:style>
      </p:sp>
      <p:sp>
        <p:nvSpPr>
          <p:cNvPr id="2" name="PlaceHolder 3"/>
          <p:cNvSpPr>
            <a:spLocks noGrp="1"/>
          </p:cNvSpPr>
          <p:nvPr>
            <p:ph type="title"/>
          </p:nvPr>
        </p:nvSpPr>
        <p:spPr>
          <a:xfrm>
            <a:off x="512640" y="1893240"/>
            <a:ext cx="8117640" cy="1521720"/>
          </a:xfrm>
          <a:prstGeom prst="rect">
            <a:avLst/>
          </a:prstGeom>
        </p:spPr>
        <p:txBody>
          <a:bodyPr lIns="0" tIns="0" rIns="0" bIns="0" anchor="ctr"/>
          <a:lstStyle/>
          <a:p>
            <a:r>
              <a:rPr lang="en-US" sz="4400" b="0" strike="noStrike" spc="-1">
                <a:solidFill>
                  <a:srgbClr val="000000"/>
                </a:solidFill>
                <a:latin typeface="Arial"/>
              </a:rPr>
              <a:t>Click to edit the title text format</a:t>
            </a:r>
          </a:p>
        </p:txBody>
      </p:sp>
      <p:sp>
        <p:nvSpPr>
          <p:cNvPr id="3" name="PlaceHolder 4"/>
          <p:cNvSpPr>
            <a:spLocks noGrp="1"/>
          </p:cNvSpPr>
          <p:nvPr>
            <p:ph type="body"/>
          </p:nvPr>
        </p:nvSpPr>
        <p:spPr>
          <a:xfrm>
            <a:off x="457200" y="1203480"/>
            <a:ext cx="8228880" cy="298260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en-US" sz="2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en-US" sz="2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en-US" sz="2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en-US" sz="2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en-US" sz="2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0" name="CustomShape 1"/>
          <p:cNvSpPr/>
          <p:nvPr/>
        </p:nvSpPr>
        <p:spPr>
          <a:xfrm>
            <a:off x="0" y="0"/>
            <a:ext cx="9142920" cy="1710720"/>
          </a:xfrm>
          <a:prstGeom prst="rect">
            <a:avLst/>
          </a:prstGeom>
          <a:solidFill>
            <a:schemeClr val="lt2"/>
          </a:solidFill>
          <a:ln>
            <a:noFill/>
          </a:ln>
        </p:spPr>
        <p:style>
          <a:lnRef idx="0">
            <a:scrgbClr r="0" g="0" b="0"/>
          </a:lnRef>
          <a:fillRef idx="0">
            <a:scrgbClr r="0" g="0" b="0"/>
          </a:fillRef>
          <a:effectRef idx="0">
            <a:scrgbClr r="0" g="0" b="0"/>
          </a:effectRef>
          <a:fontRef idx="minor"/>
        </p:style>
      </p:sp>
      <p:sp>
        <p:nvSpPr>
          <p:cNvPr id="41" name="CustomShape 2"/>
          <p:cNvSpPr/>
          <p:nvPr/>
        </p:nvSpPr>
        <p:spPr>
          <a:xfrm>
            <a:off x="641880" y="3597480"/>
            <a:ext cx="389160" cy="360"/>
          </a:xfrm>
          <a:custGeom>
            <a:avLst/>
            <a:gdLst/>
            <a:ahLst/>
            <a:cxnLst/>
            <a:rect l="l" t="t" r="r" b="b"/>
            <a:pathLst>
              <a:path w="21600" h="21600">
                <a:moveTo>
                  <a:pt x="0" y="0"/>
                </a:moveTo>
                <a:lnTo>
                  <a:pt x="21600" y="21600"/>
                </a:lnTo>
              </a:path>
            </a:pathLst>
          </a:custGeom>
          <a:noFill/>
          <a:ln w="28440">
            <a:solidFill>
              <a:schemeClr val="accent1"/>
            </a:solidFill>
            <a:round/>
          </a:ln>
        </p:spPr>
        <p:style>
          <a:lnRef idx="0">
            <a:scrgbClr r="0" g="0" b="0"/>
          </a:lnRef>
          <a:fillRef idx="0">
            <a:scrgbClr r="0" g="0" b="0"/>
          </a:fillRef>
          <a:effectRef idx="0">
            <a:scrgbClr r="0" g="0" b="0"/>
          </a:effectRef>
          <a:fontRef idx="minor"/>
        </p:style>
      </p:sp>
      <p:sp>
        <p:nvSpPr>
          <p:cNvPr id="42" name="PlaceHolder 3"/>
          <p:cNvSpPr>
            <a:spLocks noGrp="1"/>
          </p:cNvSpPr>
          <p:nvPr>
            <p:ph type="title"/>
          </p:nvPr>
        </p:nvSpPr>
        <p:spPr>
          <a:xfrm>
            <a:off x="457200" y="205200"/>
            <a:ext cx="8229240" cy="858600"/>
          </a:xfrm>
          <a:prstGeom prst="rect">
            <a:avLst/>
          </a:prstGeom>
        </p:spPr>
        <p:txBody>
          <a:bodyPr lIns="0" tIns="0" rIns="0" bIns="0" anchor="ctr"/>
          <a:lstStyle/>
          <a:p>
            <a:r>
              <a:rPr lang="en-US" sz="1800" b="0" strike="noStrike" spc="-1">
                <a:solidFill>
                  <a:srgbClr val="000000"/>
                </a:solidFill>
                <a:latin typeface="Arial"/>
              </a:rPr>
              <a:t>Click to edit the title text format</a:t>
            </a:r>
          </a:p>
        </p:txBody>
      </p:sp>
      <p:sp>
        <p:nvSpPr>
          <p:cNvPr id="43" name="PlaceHolder 4"/>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BF0"/>
        </a:solidFill>
        <a:effectLst/>
      </p:bgPr>
    </p:bg>
    <p:spTree>
      <p:nvGrpSpPr>
        <p:cNvPr id="1" name=""/>
        <p:cNvGrpSpPr/>
        <p:nvPr/>
      </p:nvGrpSpPr>
      <p:grpSpPr>
        <a:xfrm>
          <a:off x="0" y="0"/>
          <a:ext cx="0" cy="0"/>
          <a:chOff x="0" y="0"/>
          <a:chExt cx="0" cy="0"/>
        </a:xfrm>
      </p:grpSpPr>
      <p:sp>
        <p:nvSpPr>
          <p:cNvPr id="80" name="CustomShape 1"/>
          <p:cNvSpPr/>
          <p:nvPr/>
        </p:nvSpPr>
        <p:spPr>
          <a:xfrm>
            <a:off x="0" y="5045760"/>
            <a:ext cx="9142920" cy="96840"/>
          </a:xfrm>
          <a:prstGeom prst="rect">
            <a:avLst/>
          </a:prstGeom>
          <a:solidFill>
            <a:schemeClr val="lt2"/>
          </a:solidFill>
          <a:ln>
            <a:noFill/>
          </a:ln>
        </p:spPr>
        <p:style>
          <a:lnRef idx="0">
            <a:scrgbClr r="0" g="0" b="0"/>
          </a:lnRef>
          <a:fillRef idx="0">
            <a:scrgbClr r="0" g="0" b="0"/>
          </a:fillRef>
          <a:effectRef idx="0">
            <a:scrgbClr r="0" g="0" b="0"/>
          </a:effectRef>
          <a:fontRef idx="minor"/>
        </p:style>
      </p:sp>
      <p:sp>
        <p:nvSpPr>
          <p:cNvPr id="81" name="PlaceHolder 2"/>
          <p:cNvSpPr>
            <a:spLocks noGrp="1"/>
          </p:cNvSpPr>
          <p:nvPr>
            <p:ph type="title"/>
          </p:nvPr>
        </p:nvSpPr>
        <p:spPr>
          <a:xfrm>
            <a:off x="457200" y="205200"/>
            <a:ext cx="8229240" cy="858600"/>
          </a:xfrm>
          <a:prstGeom prst="rect">
            <a:avLst/>
          </a:prstGeom>
        </p:spPr>
        <p:txBody>
          <a:bodyPr lIns="0" tIns="0" rIns="0" bIns="0" anchor="ctr"/>
          <a:lstStyle/>
          <a:p>
            <a:r>
              <a:rPr lang="en-US" sz="1800" b="0" strike="noStrike" spc="-1">
                <a:solidFill>
                  <a:srgbClr val="000000"/>
                </a:solidFill>
                <a:latin typeface="Arial"/>
              </a:rPr>
              <a:t>Click to edit the title text format</a:t>
            </a:r>
          </a:p>
        </p:txBody>
      </p:sp>
      <p:sp>
        <p:nvSpPr>
          <p:cNvPr id="82" name="PlaceHolder 3"/>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5" name="Google Shape;59;p13"/>
          <p:cNvPicPr/>
          <p:nvPr/>
        </p:nvPicPr>
        <p:blipFill>
          <a:blip r:embed="rId2"/>
          <a:stretch/>
        </p:blipFill>
        <p:spPr>
          <a:xfrm>
            <a:off x="3071880" y="170640"/>
            <a:ext cx="2998800" cy="1992960"/>
          </a:xfrm>
          <a:prstGeom prst="rect">
            <a:avLst/>
          </a:prstGeom>
          <a:ln>
            <a:noFill/>
          </a:ln>
        </p:spPr>
      </p:pic>
      <p:sp>
        <p:nvSpPr>
          <p:cNvPr id="126" name="CustomShape 1"/>
          <p:cNvSpPr/>
          <p:nvPr/>
        </p:nvSpPr>
        <p:spPr>
          <a:xfrm>
            <a:off x="512640" y="2230200"/>
            <a:ext cx="8117640" cy="23472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3000" b="1" strike="noStrike" spc="-1" dirty="0">
                <a:solidFill>
                  <a:srgbClr val="FFFBF0"/>
                </a:solidFill>
                <a:latin typeface="Times New Roman"/>
                <a:ea typeface="Times New Roman"/>
              </a:rPr>
              <a:t>Department of Information Technology</a:t>
            </a:r>
            <a:endParaRPr lang="en-IN" sz="3000" b="0" strike="noStrike" spc="-1" dirty="0">
              <a:latin typeface="Arial"/>
            </a:endParaRPr>
          </a:p>
          <a:p>
            <a:pPr algn="ctr">
              <a:lnSpc>
                <a:spcPct val="100000"/>
              </a:lnSpc>
            </a:pPr>
            <a:r>
              <a:rPr lang="en-IN" sz="3000" b="1" strike="noStrike" spc="-1" dirty="0">
                <a:solidFill>
                  <a:srgbClr val="FFFBF0"/>
                </a:solidFill>
                <a:latin typeface="Times New Roman"/>
                <a:ea typeface="Times New Roman"/>
              </a:rPr>
              <a:t>NBA Accredited</a:t>
            </a:r>
            <a:r>
              <a:rPr dirty="0"/>
              <a:t/>
            </a:r>
            <a:br>
              <a:rPr dirty="0"/>
            </a:br>
            <a:r>
              <a:rPr lang="en-IN" sz="2400" b="0" strike="noStrike" spc="-1" dirty="0">
                <a:solidFill>
                  <a:srgbClr val="FFFBF0"/>
                </a:solidFill>
                <a:latin typeface="Times New Roman"/>
                <a:ea typeface="Times New Roman"/>
              </a:rPr>
              <a:t>A.P. Shah Institute of Technology</a:t>
            </a:r>
            <a:r>
              <a:rPr dirty="0"/>
              <a:t/>
            </a:r>
            <a:br>
              <a:rPr dirty="0"/>
            </a:br>
            <a:r>
              <a:rPr lang="en-IN" sz="2400" b="0" strike="noStrike" spc="-1" dirty="0">
                <a:solidFill>
                  <a:srgbClr val="FFFBF0"/>
                </a:solidFill>
                <a:latin typeface="Times New Roman"/>
                <a:ea typeface="Times New Roman"/>
              </a:rPr>
              <a:t>G</a:t>
            </a:r>
            <a:r>
              <a:rPr lang="en-IN" sz="2400" b="0" strike="noStrike" spc="-1" dirty="0" smtClean="0">
                <a:solidFill>
                  <a:srgbClr val="FFFBF0"/>
                </a:solidFill>
                <a:latin typeface="Times New Roman"/>
                <a:ea typeface="Times New Roman"/>
              </a:rPr>
              <a:t>. B. Road, </a:t>
            </a:r>
            <a:r>
              <a:rPr lang="en-IN" sz="2400" b="0" strike="noStrike" spc="-1" dirty="0" err="1" smtClean="0">
                <a:solidFill>
                  <a:srgbClr val="FFFBF0"/>
                </a:solidFill>
                <a:latin typeface="Times New Roman"/>
                <a:ea typeface="Times New Roman"/>
              </a:rPr>
              <a:t>Kasarvadavli</a:t>
            </a:r>
            <a:r>
              <a:rPr lang="en-IN" sz="2400" b="0" strike="noStrike" spc="-1" dirty="0">
                <a:solidFill>
                  <a:srgbClr val="FFFBF0"/>
                </a:solidFill>
                <a:latin typeface="Times New Roman"/>
                <a:ea typeface="Times New Roman"/>
              </a:rPr>
              <a:t>, Thane(W), Mumbai-400615</a:t>
            </a:r>
            <a:r>
              <a:rPr dirty="0"/>
              <a:t/>
            </a:r>
            <a:br>
              <a:rPr dirty="0"/>
            </a:br>
            <a:r>
              <a:rPr lang="en-IN" sz="2400" b="0" strike="noStrike" spc="-1" dirty="0">
                <a:solidFill>
                  <a:srgbClr val="FFFBF0"/>
                </a:solidFill>
                <a:latin typeface="Times New Roman"/>
                <a:ea typeface="Times New Roman"/>
              </a:rPr>
              <a:t>UNIVERSITY OF MUMBAI</a:t>
            </a:r>
            <a:r>
              <a:rPr dirty="0"/>
              <a:t/>
            </a:r>
            <a:br>
              <a:rPr dirty="0"/>
            </a:br>
            <a:r>
              <a:rPr lang="en-IN" sz="2400" b="0" strike="noStrike" spc="-1" dirty="0">
                <a:solidFill>
                  <a:srgbClr val="FFFBF0"/>
                </a:solidFill>
                <a:latin typeface="Times New Roman"/>
                <a:ea typeface="Times New Roman"/>
              </a:rPr>
              <a:t>Academic Year </a:t>
            </a:r>
            <a:r>
              <a:rPr lang="en-IN" sz="2400" b="0" strike="noStrike" spc="-1" dirty="0" smtClean="0">
                <a:solidFill>
                  <a:srgbClr val="FFFBF0"/>
                </a:solidFill>
                <a:latin typeface="Times New Roman"/>
                <a:ea typeface="Times New Roman"/>
              </a:rPr>
              <a:t>2021-2022</a:t>
            </a:r>
            <a:endParaRPr lang="en-IN" sz="24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1.6 Technology stack</a:t>
            </a:r>
            <a:endParaRPr lang="en-IN" sz="3000" b="0" strike="noStrike" spc="-1">
              <a:latin typeface="Arial"/>
            </a:endParaRPr>
          </a:p>
        </p:txBody>
      </p:sp>
      <p:sp>
        <p:nvSpPr>
          <p:cNvPr id="141" name="CustomShape 2"/>
          <p:cNvSpPr/>
          <p:nvPr/>
        </p:nvSpPr>
        <p:spPr>
          <a:xfrm>
            <a:off x="312120" y="1228680"/>
            <a:ext cx="8519400" cy="36410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114840">
              <a:lnSpc>
                <a:spcPct val="115000"/>
              </a:lnSpc>
            </a:pPr>
            <a:r>
              <a:rPr lang="en-IN" sz="1800" b="1" strike="noStrike" spc="-1" dirty="0">
                <a:solidFill>
                  <a:srgbClr val="000000"/>
                </a:solidFill>
                <a:latin typeface="Times New Roman"/>
                <a:ea typeface="Calibri"/>
              </a:rPr>
              <a:t>Software Constraint</a:t>
            </a:r>
            <a:endParaRPr lang="en-IN" sz="18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Platform used:-Windows 10</a:t>
            </a:r>
            <a:endParaRPr lang="en-IN" sz="16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Unity</a:t>
            </a:r>
            <a:endParaRPr lang="en-IN" sz="16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Mongo DB</a:t>
            </a:r>
            <a:endParaRPr lang="en-IN" sz="16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Node JS</a:t>
            </a:r>
            <a:endParaRPr lang="en-IN" sz="1600" b="0" strike="noStrike" spc="-1" dirty="0">
              <a:latin typeface="Arial"/>
            </a:endParaRPr>
          </a:p>
          <a:p>
            <a:pPr>
              <a:lnSpc>
                <a:spcPct val="100000"/>
              </a:lnSpc>
            </a:pPr>
            <a:r>
              <a:rPr lang="en-IN" sz="1800" b="1" strike="noStrike" spc="-1" dirty="0">
                <a:solidFill>
                  <a:srgbClr val="000000"/>
                </a:solidFill>
                <a:latin typeface="Times New Roman"/>
                <a:ea typeface="Calibri"/>
              </a:rPr>
              <a:t>Hardware Requirement</a:t>
            </a:r>
            <a:endParaRPr lang="en-IN" sz="18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Laptop or computer</a:t>
            </a:r>
            <a:endParaRPr lang="en-IN" sz="16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Processor:-Intel core i3</a:t>
            </a:r>
            <a:endParaRPr lang="en-IN" sz="16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RAM:-8GB</a:t>
            </a:r>
            <a:endParaRPr lang="en-IN" sz="1600" b="0" strike="noStrike" spc="-1" dirty="0">
              <a:latin typeface="Arial"/>
            </a:endParaRPr>
          </a:p>
          <a:p>
            <a:pPr>
              <a:lnSpc>
                <a:spcPct val="115000"/>
              </a:lnSpc>
            </a:pPr>
            <a:r>
              <a:rPr lang="en-IN" sz="1800" b="1" strike="noStrike" spc="-1" dirty="0">
                <a:solidFill>
                  <a:srgbClr val="000000"/>
                </a:solidFill>
                <a:latin typeface="Times New Roman"/>
                <a:ea typeface="Calibri"/>
              </a:rPr>
              <a:t>Front End</a:t>
            </a:r>
            <a:endParaRPr lang="en-IN" sz="1800" b="0" strike="noStrike" spc="-1" dirty="0">
              <a:latin typeface="Arial"/>
            </a:endParaRPr>
          </a:p>
          <a:p>
            <a:pPr marL="285840" indent="-285480">
              <a:lnSpc>
                <a:spcPct val="115000"/>
              </a:lnSpc>
              <a:buClr>
                <a:srgbClr val="000000"/>
              </a:buClr>
              <a:buFont typeface="Arial"/>
              <a:buChar char="•"/>
            </a:pPr>
            <a:r>
              <a:rPr lang="en-IN" sz="1600" b="0" strike="noStrike" spc="-1" dirty="0">
                <a:solidFill>
                  <a:srgbClr val="000000"/>
                </a:solidFill>
                <a:latin typeface="Times New Roman"/>
                <a:ea typeface="Calibri"/>
              </a:rPr>
              <a:t>Bootstrap, HTML, CSS, jQuery, JS:- </a:t>
            </a:r>
            <a:r>
              <a:rPr lang="en-IN" sz="1600" b="0" strike="noStrike" spc="-1" dirty="0" smtClean="0">
                <a:solidFill>
                  <a:srgbClr val="000000"/>
                </a:solidFill>
                <a:latin typeface="Times New Roman"/>
                <a:ea typeface="Calibri"/>
              </a:rPr>
              <a:t>Used to </a:t>
            </a:r>
            <a:r>
              <a:rPr lang="en-IN" sz="1600" b="0" strike="noStrike" spc="-1" dirty="0">
                <a:solidFill>
                  <a:srgbClr val="000000"/>
                </a:solidFill>
                <a:latin typeface="Times New Roman"/>
                <a:ea typeface="Calibri"/>
              </a:rPr>
              <a:t>develop a website.</a:t>
            </a:r>
            <a:endParaRPr lang="en-IN" sz="1600" b="0" strike="noStrike" spc="-1" dirty="0">
              <a:latin typeface="Arial"/>
            </a:endParaRPr>
          </a:p>
          <a:p>
            <a:pPr marL="285840" indent="-285480">
              <a:lnSpc>
                <a:spcPct val="115000"/>
              </a:lnSpc>
              <a:spcAft>
                <a:spcPts val="1001"/>
              </a:spcAft>
              <a:buClr>
                <a:srgbClr val="000000"/>
              </a:buClr>
              <a:buFont typeface="Arial"/>
              <a:buChar char="•"/>
            </a:pPr>
            <a:r>
              <a:rPr lang="en-IN" sz="1600" b="0" strike="noStrike" spc="-1" dirty="0">
                <a:solidFill>
                  <a:srgbClr val="000000"/>
                </a:solidFill>
                <a:latin typeface="Times New Roman"/>
                <a:ea typeface="Calibri"/>
              </a:rPr>
              <a:t>Google cardboard: for running the VR applications in real-time.</a:t>
            </a:r>
            <a:endParaRPr lang="en-IN" sz="1600" b="0" strike="noStrike" spc="-1" dirty="0">
              <a:latin typeface="Arial"/>
            </a:endParaRPr>
          </a:p>
          <a:p>
            <a:pPr>
              <a:lnSpc>
                <a:spcPct val="100000"/>
              </a:lnSpc>
            </a:pPr>
            <a:endParaRPr lang="en-IN" sz="1600" b="0" strike="noStrike" spc="-1" dirty="0">
              <a:latin typeface="Arial"/>
            </a:endParaRPr>
          </a:p>
          <a:p>
            <a:pPr>
              <a:lnSpc>
                <a:spcPct val="115000"/>
              </a:lnSpc>
            </a:pPr>
            <a:endParaRPr lang="en-IN" sz="1600" b="0" strike="noStrike" spc="-1" dirty="0">
              <a:latin typeface="Arial"/>
            </a:endParaRPr>
          </a:p>
          <a:p>
            <a:pPr marL="114840">
              <a:lnSpc>
                <a:spcPct val="115000"/>
              </a:lnSpc>
            </a:pPr>
            <a:endParaRPr lang="en-IN" sz="1600" b="0" strike="noStrike" spc="-1" dirty="0">
              <a:latin typeface="Arial"/>
            </a:endParaRPr>
          </a:p>
          <a:p>
            <a:pPr marL="114840">
              <a:lnSpc>
                <a:spcPct val="115000"/>
              </a:lnSpc>
            </a:pPr>
            <a:endParaRPr lang="en-IN" sz="1600" b="0" strike="noStrike" spc="-1" dirty="0">
              <a:latin typeface="Arial"/>
            </a:endParaRPr>
          </a:p>
          <a:p>
            <a:pPr>
              <a:lnSpc>
                <a:spcPct val="115000"/>
              </a:lnSpc>
            </a:pPr>
            <a:endParaRPr lang="en-IN" sz="1600" b="0" strike="noStrike" spc="-1" dirty="0">
              <a:latin typeface="Arial"/>
            </a:endParaRPr>
          </a:p>
          <a:p>
            <a:pPr marL="114840">
              <a:lnSpc>
                <a:spcPct val="115000"/>
              </a:lnSpc>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114840">
              <a:lnSpc>
                <a:spcPct val="115000"/>
              </a:lnSpc>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114840">
              <a:lnSpc>
                <a:spcPct val="115000"/>
              </a:lnSpc>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22752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1.7 Benefits for environment &amp; Society</a:t>
            </a:r>
            <a:endParaRPr lang="en-IN" sz="3000" b="0" strike="noStrike" spc="-1">
              <a:latin typeface="Arial"/>
            </a:endParaRPr>
          </a:p>
        </p:txBody>
      </p:sp>
      <p:sp>
        <p:nvSpPr>
          <p:cNvPr id="143"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57200" indent="-342000">
              <a:lnSpc>
                <a:spcPct val="115000"/>
              </a:lnSpc>
              <a:buClr>
                <a:srgbClr val="000000"/>
              </a:buClr>
              <a:buFont typeface="Old Standard TT"/>
              <a:buChar char="●"/>
            </a:pPr>
            <a:r>
              <a:rPr lang="en-IN" sz="1800" b="0" strike="noStrike" spc="-1" dirty="0">
                <a:solidFill>
                  <a:srgbClr val="000000"/>
                </a:solidFill>
                <a:latin typeface="Old Standard TT"/>
                <a:ea typeface="Old Standard TT"/>
              </a:rPr>
              <a:t>VR lets customers take their shopping experience outside of the store.</a:t>
            </a:r>
            <a:endParaRPr lang="en-IN" sz="1800" b="0" strike="noStrike" spc="-1" dirty="0">
              <a:latin typeface="Arial"/>
            </a:endParaRPr>
          </a:p>
          <a:p>
            <a:pPr marL="457200" indent="-342000">
              <a:lnSpc>
                <a:spcPct val="115000"/>
              </a:lnSpc>
              <a:buClr>
                <a:srgbClr val="000000"/>
              </a:buClr>
              <a:buFont typeface="Old Standard TT"/>
              <a:buChar char="●"/>
            </a:pPr>
            <a:endParaRPr lang="en-IN" sz="1800" b="0" strike="noStrike" spc="-1" dirty="0">
              <a:latin typeface="Arial"/>
            </a:endParaRPr>
          </a:p>
          <a:p>
            <a:pPr marL="457200" indent="-342000">
              <a:lnSpc>
                <a:spcPct val="115000"/>
              </a:lnSpc>
              <a:buClr>
                <a:srgbClr val="000000"/>
              </a:buClr>
              <a:buFont typeface="Old Standard TT"/>
              <a:buChar char="●"/>
            </a:pPr>
            <a:r>
              <a:rPr lang="en-IN" sz="1800" b="0" strike="noStrike" spc="-1" dirty="0">
                <a:solidFill>
                  <a:srgbClr val="000000"/>
                </a:solidFill>
                <a:latin typeface="Old Standard TT"/>
                <a:ea typeface="Old Standard TT"/>
              </a:rPr>
              <a:t>Shoppers could explore a virtual store, picking up and examining items in 3D before deciding to purchase them with just a look.  </a:t>
            </a:r>
            <a:endParaRPr lang="en-IN" sz="1800" b="0" strike="noStrike" spc="-1" dirty="0" smtClean="0">
              <a:solidFill>
                <a:srgbClr val="000000"/>
              </a:solidFill>
              <a:latin typeface="Old Standard TT"/>
              <a:ea typeface="Old Standard TT"/>
            </a:endParaRPr>
          </a:p>
          <a:p>
            <a:pPr marL="115200">
              <a:lnSpc>
                <a:spcPct val="115000"/>
              </a:lnSpc>
              <a:buClr>
                <a:srgbClr val="000000"/>
              </a:buClr>
            </a:pPr>
            <a:r>
              <a:rPr lang="en-IN" sz="1800" b="0" strike="noStrike" spc="-1" dirty="0" smtClean="0">
                <a:solidFill>
                  <a:srgbClr val="000000"/>
                </a:solidFill>
                <a:latin typeface="Old Standard TT"/>
                <a:ea typeface="Old Standard TT"/>
              </a:rPr>
              <a:t>                         </a:t>
            </a:r>
            <a:endParaRPr lang="en-IN" sz="1800" b="0" strike="noStrike" spc="-1" dirty="0">
              <a:latin typeface="Arial"/>
            </a:endParaRPr>
          </a:p>
          <a:p>
            <a:pPr marL="457200" indent="-342000">
              <a:lnSpc>
                <a:spcPct val="115000"/>
              </a:lnSpc>
              <a:buClr>
                <a:srgbClr val="000000"/>
              </a:buClr>
              <a:buFont typeface="Old Standard TT"/>
              <a:buChar char="●"/>
            </a:pPr>
            <a:r>
              <a:rPr lang="en-IN" sz="1800" b="0" strike="noStrike" spc="-1" dirty="0">
                <a:solidFill>
                  <a:srgbClr val="000000"/>
                </a:solidFill>
                <a:latin typeface="Old Standard TT"/>
                <a:ea typeface="Old Standard TT"/>
              </a:rPr>
              <a:t>Visualising products online with an added element of personalisation lets people fully engage and invest in your business</a:t>
            </a:r>
            <a:r>
              <a:rPr lang="en-IN" sz="1800" b="0" strike="noStrike" spc="-1" dirty="0" smtClean="0">
                <a:solidFill>
                  <a:srgbClr val="000000"/>
                </a:solidFill>
                <a:latin typeface="Old Standard TT"/>
                <a:ea typeface="Old Standard TT"/>
              </a:rPr>
              <a:t>.</a:t>
            </a:r>
          </a:p>
          <a:p>
            <a:pPr marL="457200" indent="-342000">
              <a:lnSpc>
                <a:spcPct val="115000"/>
              </a:lnSpc>
              <a:buClr>
                <a:srgbClr val="000000"/>
              </a:buClr>
              <a:buFont typeface="Old Standard TT"/>
              <a:buChar char="●"/>
            </a:pPr>
            <a:endParaRPr lang="en-IN" spc="-1" dirty="0">
              <a:latin typeface="Arial"/>
            </a:endParaRPr>
          </a:p>
          <a:p>
            <a:pPr marL="457200" indent="-342000">
              <a:lnSpc>
                <a:spcPct val="115000"/>
              </a:lnSpc>
              <a:buClr>
                <a:srgbClr val="000000"/>
              </a:buClr>
              <a:buFont typeface="Old Standard TT"/>
              <a:buChar char="●"/>
            </a:pPr>
            <a:r>
              <a:rPr lang="en-IN" spc="-1" dirty="0">
                <a:solidFill>
                  <a:srgbClr val="000000"/>
                </a:solidFill>
                <a:latin typeface="Old Standard TT"/>
                <a:ea typeface="Old Standard TT"/>
              </a:rPr>
              <a:t>People can shop like they do in brick-and-mortar stores from the comfort of their own homes if another pandemic strikes.                           </a:t>
            </a:r>
            <a:endParaRPr lang="en-IN" spc="-1" dirty="0"/>
          </a:p>
          <a:p>
            <a:pPr marL="115200">
              <a:lnSpc>
                <a:spcPct val="115000"/>
              </a:lnSpc>
              <a:buClr>
                <a:srgbClr val="000000"/>
              </a:buClr>
            </a:pPr>
            <a:r>
              <a:rPr lang="en-IN" sz="1800" b="0" strike="noStrike" spc="-1" dirty="0" smtClean="0">
                <a:solidFill>
                  <a:srgbClr val="000000"/>
                </a:solidFill>
                <a:latin typeface="Old Standard TT"/>
                <a:ea typeface="Old Standard TT"/>
              </a:rPr>
              <a:t>                      </a:t>
            </a:r>
            <a:endParaRPr lang="en-IN" sz="1800" b="0" strike="noStrike" spc="-1" dirty="0">
              <a:latin typeface="Arial"/>
            </a:endParaRPr>
          </a:p>
          <a:p>
            <a:pPr marL="457200" indent="-22752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CustomShape 1"/>
          <p:cNvSpPr/>
          <p:nvPr/>
        </p:nvSpPr>
        <p:spPr>
          <a:xfrm>
            <a:off x="512640" y="1893240"/>
            <a:ext cx="4167000" cy="152172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4200" b="1" strike="noStrike" spc="-1">
                <a:solidFill>
                  <a:srgbClr val="FFFBF0"/>
                </a:solidFill>
                <a:latin typeface="Times New Roman"/>
                <a:ea typeface="Times New Roman"/>
              </a:rPr>
              <a:t>2. Project Design</a:t>
            </a:r>
            <a:endParaRPr lang="en-IN" sz="4200" b="0" strike="noStrike" spc="-1">
              <a:latin typeface="Arial"/>
            </a:endParaRPr>
          </a:p>
        </p:txBody>
      </p:sp>
      <p:sp>
        <p:nvSpPr>
          <p:cNvPr id="145"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2.1 Proposed System</a:t>
            </a:r>
            <a:endParaRPr lang="en-IN" sz="3000" b="0" strike="noStrike" spc="-1">
              <a:latin typeface="Arial"/>
            </a:endParaRPr>
          </a:p>
        </p:txBody>
      </p:sp>
      <p:sp>
        <p:nvSpPr>
          <p:cNvPr id="147"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114840">
              <a:lnSpc>
                <a:spcPct val="115000"/>
              </a:lnSpc>
            </a:pPr>
            <a:r>
              <a:rPr lang="en-IN" sz="1800" b="0" strike="noStrike" spc="-1" dirty="0" smtClean="0">
                <a:solidFill>
                  <a:srgbClr val="000000"/>
                </a:solidFill>
                <a:latin typeface="Old Standard TT"/>
                <a:ea typeface="Old Standard TT"/>
              </a:rPr>
              <a:t>                                           </a:t>
            </a:r>
            <a:endParaRPr lang="en-IN" sz="1800" b="0" strike="noStrike" spc="-1" dirty="0">
              <a:latin typeface="Arial"/>
            </a:endParaRPr>
          </a:p>
          <a:p>
            <a:pPr marL="114840">
              <a:lnSpc>
                <a:spcPct val="115000"/>
              </a:lnSpc>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114840">
              <a:lnSpc>
                <a:spcPct val="115000"/>
              </a:lnSpc>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227520">
              <a:lnSpc>
                <a:spcPct val="115000"/>
              </a:lnSpc>
            </a:pPr>
            <a:endParaRPr lang="en-IN" sz="1800" b="0" strike="noStrike" spc="-1" dirty="0">
              <a:latin typeface="Arial"/>
            </a:endParaRPr>
          </a:p>
        </p:txBody>
      </p:sp>
      <p:pic>
        <p:nvPicPr>
          <p:cNvPr id="4" name="Picture 3"/>
          <p:cNvPicPr/>
          <p:nvPr/>
        </p:nvPicPr>
        <p:blipFill>
          <a:blip r:embed="rId2"/>
          <a:stretch/>
        </p:blipFill>
        <p:spPr>
          <a:xfrm>
            <a:off x="1485000" y="1368000"/>
            <a:ext cx="6291000" cy="288252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2.2 Design(Flow Of Application)</a:t>
            </a:r>
            <a:endParaRPr lang="en-IN" sz="3000" b="0" strike="noStrike" spc="-1">
              <a:latin typeface="Arial"/>
            </a:endParaRPr>
          </a:p>
        </p:txBody>
      </p:sp>
      <p:sp>
        <p:nvSpPr>
          <p:cNvPr id="151" name="CustomShape 2"/>
          <p:cNvSpPr/>
          <p:nvPr/>
        </p:nvSpPr>
        <p:spPr>
          <a:xfrm>
            <a:off x="311760" y="1171440"/>
            <a:ext cx="8519400" cy="3828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115200">
              <a:lnSpc>
                <a:spcPct val="115000"/>
              </a:lnSpc>
              <a:buClr>
                <a:srgbClr val="000000"/>
              </a:buClr>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227520">
              <a:lnSpc>
                <a:spcPct val="115000"/>
              </a:lnSpc>
            </a:pPr>
            <a:endParaRPr lang="en-IN" sz="1800" b="0" strike="noStrike" spc="-1" dirty="0">
              <a:latin typeface="Arial"/>
            </a:endParaRPr>
          </a:p>
        </p:txBody>
      </p:sp>
      <p:pic>
        <p:nvPicPr>
          <p:cNvPr id="5" name="Picture 3"/>
          <p:cNvPicPr/>
          <p:nvPr/>
        </p:nvPicPr>
        <p:blipFill>
          <a:blip r:embed="rId3"/>
          <a:stretch/>
        </p:blipFill>
        <p:spPr>
          <a:xfrm>
            <a:off x="2732760" y="1249560"/>
            <a:ext cx="2979720" cy="3318120"/>
          </a:xfrm>
          <a:prstGeom prst="rect">
            <a:avLst/>
          </a:prstGeom>
          <a:ln w="9360">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dirty="0">
                <a:solidFill>
                  <a:srgbClr val="000000"/>
                </a:solidFill>
                <a:latin typeface="Times New Roman"/>
                <a:ea typeface="Times New Roman"/>
              </a:rPr>
              <a:t>2.3 </a:t>
            </a:r>
            <a:r>
              <a:rPr lang="en-IN" sz="3000" b="1" strike="noStrike" spc="-1" dirty="0" smtClean="0">
                <a:solidFill>
                  <a:srgbClr val="000000"/>
                </a:solidFill>
                <a:latin typeface="Times New Roman"/>
                <a:ea typeface="Times New Roman"/>
              </a:rPr>
              <a:t>Use Case for V-Mart App</a:t>
            </a:r>
            <a:endParaRPr lang="en-IN" sz="3000" b="0" strike="noStrike" spc="-1" dirty="0">
              <a:latin typeface="Arial"/>
            </a:endParaRPr>
          </a:p>
        </p:txBody>
      </p:sp>
      <p:sp>
        <p:nvSpPr>
          <p:cNvPr id="154"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sp>
      <p:pic>
        <p:nvPicPr>
          <p:cNvPr id="155" name="Picture 3"/>
          <p:cNvPicPr/>
          <p:nvPr/>
        </p:nvPicPr>
        <p:blipFill rotWithShape="1">
          <a:blip r:embed="rId2"/>
          <a:srcRect l="1043" r="7905"/>
          <a:stretch/>
        </p:blipFill>
        <p:spPr>
          <a:xfrm>
            <a:off x="1611443" y="1331280"/>
            <a:ext cx="5411450" cy="2988720"/>
          </a:xfrm>
          <a:prstGeom prst="rect">
            <a:avLst/>
          </a:prstGeom>
          <a:ln w="9360">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dirty="0">
                <a:solidFill>
                  <a:srgbClr val="000000"/>
                </a:solidFill>
                <a:latin typeface="Times New Roman"/>
                <a:ea typeface="Times New Roman"/>
              </a:rPr>
              <a:t>2.5 Class </a:t>
            </a:r>
            <a:r>
              <a:rPr lang="en-IN" sz="3000" b="1" strike="noStrike" spc="-1" dirty="0" smtClean="0">
                <a:solidFill>
                  <a:srgbClr val="000000"/>
                </a:solidFill>
                <a:latin typeface="Times New Roman"/>
                <a:ea typeface="Times New Roman"/>
              </a:rPr>
              <a:t>Diagram for V-Mart App</a:t>
            </a:r>
            <a:endParaRPr lang="en-IN" sz="3000" b="0" strike="noStrike" spc="-1" dirty="0">
              <a:latin typeface="Arial"/>
            </a:endParaRPr>
          </a:p>
        </p:txBody>
      </p:sp>
      <p:sp>
        <p:nvSpPr>
          <p:cNvPr id="160"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sp>
      <p:pic>
        <p:nvPicPr>
          <p:cNvPr id="161" name="Picture 3"/>
          <p:cNvPicPr/>
          <p:nvPr/>
        </p:nvPicPr>
        <p:blipFill>
          <a:blip r:embed="rId2"/>
          <a:stretch/>
        </p:blipFill>
        <p:spPr>
          <a:xfrm>
            <a:off x="1600200" y="1205280"/>
            <a:ext cx="5442120" cy="3310920"/>
          </a:xfrm>
          <a:prstGeom prst="rect">
            <a:avLst/>
          </a:prstGeom>
          <a:ln w="9360">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CustomShape 1"/>
          <p:cNvSpPr/>
          <p:nvPr/>
        </p:nvSpPr>
        <p:spPr>
          <a:xfrm>
            <a:off x="369360" y="2762640"/>
            <a:ext cx="5534280" cy="621000"/>
          </a:xfrm>
          <a:prstGeom prst="rect">
            <a:avLst/>
          </a:prstGeom>
          <a:noFill/>
          <a:ln>
            <a:noFill/>
          </a:ln>
        </p:spPr>
        <p:style>
          <a:lnRef idx="0">
            <a:scrgbClr r="0" g="0" b="0"/>
          </a:lnRef>
          <a:fillRef idx="0">
            <a:scrgbClr r="0" g="0" b="0"/>
          </a:fillRef>
          <a:effectRef idx="0">
            <a:scrgbClr r="0" g="0" b="0"/>
          </a:effectRef>
          <a:fontRef idx="minor"/>
        </p:style>
        <p:txBody>
          <a:bodyPr wrap="none" lIns="0" tIns="0" rIns="0" bIns="0"/>
          <a:lstStyle/>
          <a:p>
            <a:pPr>
              <a:lnSpc>
                <a:spcPct val="100000"/>
              </a:lnSpc>
            </a:pPr>
            <a:r>
              <a:rPr lang="en-IN" sz="4200" b="1" strike="noStrike" spc="-1">
                <a:solidFill>
                  <a:srgbClr val="FFFBF0"/>
                </a:solidFill>
                <a:latin typeface="Old Standard TT"/>
                <a:ea typeface="DejaVu Sans"/>
              </a:rPr>
              <a:t>3. Implementation</a:t>
            </a:r>
            <a:endParaRPr lang="en-IN" sz="4200" b="0" strike="noStrike" spc="-1">
              <a:latin typeface="Arial"/>
            </a:endParaRPr>
          </a:p>
        </p:txBody>
      </p:sp>
      <p:sp>
        <p:nvSpPr>
          <p:cNvPr id="163"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object 3"/>
          <p:cNvPicPr/>
          <p:nvPr/>
        </p:nvPicPr>
        <p:blipFill>
          <a:blip r:embed="rId2"/>
          <a:stretch/>
        </p:blipFill>
        <p:spPr>
          <a:xfrm>
            <a:off x="128443" y="1371600"/>
            <a:ext cx="4031327" cy="3217282"/>
          </a:xfrm>
          <a:prstGeom prst="rect">
            <a:avLst/>
          </a:prstGeom>
          <a:ln>
            <a:noFill/>
          </a:ln>
        </p:spPr>
      </p:pic>
      <p:pic>
        <p:nvPicPr>
          <p:cNvPr id="3" name="object 3"/>
          <p:cNvPicPr/>
          <p:nvPr/>
        </p:nvPicPr>
        <p:blipFill>
          <a:blip r:embed="rId3"/>
          <a:stretch/>
        </p:blipFill>
        <p:spPr>
          <a:xfrm>
            <a:off x="4437089" y="1371600"/>
            <a:ext cx="4624465" cy="3238920"/>
          </a:xfrm>
          <a:prstGeom prst="rect">
            <a:avLst/>
          </a:prstGeom>
          <a:ln>
            <a:noFill/>
          </a:ln>
        </p:spPr>
      </p:pic>
      <p:sp>
        <p:nvSpPr>
          <p:cNvPr id="2" name="TextBox 1"/>
          <p:cNvSpPr txBox="1"/>
          <p:nvPr/>
        </p:nvSpPr>
        <p:spPr>
          <a:xfrm>
            <a:off x="239843" y="412230"/>
            <a:ext cx="8559383" cy="369332"/>
          </a:xfrm>
          <a:prstGeom prst="rect">
            <a:avLst/>
          </a:prstGeom>
          <a:noFill/>
        </p:spPr>
        <p:txBody>
          <a:bodyPr wrap="square" rtlCol="0">
            <a:spAutoFit/>
          </a:bodyPr>
          <a:lstStyle/>
          <a:p>
            <a:r>
              <a:rPr lang="en-US" dirty="0" smtClean="0"/>
              <a:t>3.1 V-Mart Application</a:t>
            </a:r>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4616" y="1289153"/>
            <a:ext cx="7337686" cy="3395105"/>
          </a:xfrm>
          <a:prstGeom prst="rect">
            <a:avLst/>
          </a:prstGeom>
        </p:spPr>
      </p:pic>
      <p:sp>
        <p:nvSpPr>
          <p:cNvPr id="5" name="TextBox 4"/>
          <p:cNvSpPr txBox="1"/>
          <p:nvPr/>
        </p:nvSpPr>
        <p:spPr>
          <a:xfrm>
            <a:off x="532151" y="337279"/>
            <a:ext cx="7397646" cy="369332"/>
          </a:xfrm>
          <a:prstGeom prst="rect">
            <a:avLst/>
          </a:prstGeom>
          <a:noFill/>
        </p:spPr>
        <p:txBody>
          <a:bodyPr wrap="square" rtlCol="0">
            <a:spAutoFit/>
          </a:bodyPr>
          <a:lstStyle/>
          <a:p>
            <a:r>
              <a:rPr lang="en-US" dirty="0" smtClean="0"/>
              <a:t>Adding products to cart</a:t>
            </a:r>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CustomShape 1"/>
          <p:cNvSpPr/>
          <p:nvPr/>
        </p:nvSpPr>
        <p:spPr>
          <a:xfrm>
            <a:off x="513000" y="185040"/>
            <a:ext cx="8117640" cy="4773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1800" b="0" strike="noStrike" spc="-1">
                <a:solidFill>
                  <a:srgbClr val="FFFBF0"/>
                </a:solidFill>
                <a:latin typeface="Times New Roman"/>
                <a:ea typeface="Times New Roman"/>
              </a:rPr>
              <a:t>                                                    </a:t>
            </a:r>
            <a:r>
              <a:rPr lang="en-IN" sz="1800" b="0" strike="noStrike" spc="-1">
                <a:solidFill>
                  <a:srgbClr val="000000"/>
                </a:solidFill>
                <a:latin typeface="Times New Roman"/>
                <a:ea typeface="Times New Roman"/>
              </a:rPr>
              <a:t>A Project Report on</a:t>
            </a:r>
            <a:r>
              <a:t/>
            </a:r>
            <a:br/>
            <a:r>
              <a:rPr lang="en-IN" sz="2400" b="1" strike="noStrike" spc="-1">
                <a:solidFill>
                  <a:srgbClr val="000000"/>
                </a:solidFill>
                <a:latin typeface="Times New Roman"/>
                <a:ea typeface="DejaVu Sans"/>
              </a:rPr>
              <a:t>Using AR/VR For Shopping</a:t>
            </a:r>
            <a:r>
              <a:t/>
            </a:r>
            <a:br/>
            <a:r>
              <a:rPr lang="en-IN" sz="1800" b="0" strike="noStrike" spc="-1">
                <a:solidFill>
                  <a:srgbClr val="000000"/>
                </a:solidFill>
                <a:latin typeface="Times New Roman"/>
                <a:ea typeface="Times New Roman"/>
              </a:rPr>
              <a:t>Submitted in partial fulfillment of the degree of</a:t>
            </a:r>
            <a:r>
              <a:t/>
            </a:r>
            <a:br/>
            <a:r>
              <a:rPr lang="en-IN" sz="1800" b="0" strike="noStrike" spc="-1">
                <a:solidFill>
                  <a:srgbClr val="000000"/>
                </a:solidFill>
                <a:latin typeface="Times New Roman"/>
                <a:ea typeface="Times New Roman"/>
              </a:rPr>
              <a:t>Bachelor of Engineering(Sem-8)</a:t>
            </a:r>
            <a:r>
              <a:t/>
            </a:r>
            <a:br/>
            <a:r>
              <a:rPr lang="en-IN" sz="1800" b="0" strike="noStrike" spc="-1">
                <a:solidFill>
                  <a:srgbClr val="000000"/>
                </a:solidFill>
                <a:latin typeface="Times New Roman"/>
                <a:ea typeface="Times New Roman"/>
              </a:rPr>
              <a:t>in</a:t>
            </a:r>
            <a:r>
              <a:t/>
            </a:r>
            <a:br/>
            <a:r>
              <a:rPr lang="en-IN" sz="1800" b="1" strike="noStrike" spc="-1">
                <a:solidFill>
                  <a:srgbClr val="FFFBF0"/>
                </a:solidFill>
                <a:latin typeface="Times New Roman"/>
                <a:ea typeface="Times New Roman"/>
              </a:rPr>
              <a:t>INFORMATION TECHNOLOGY</a:t>
            </a:r>
            <a:r>
              <a:t/>
            </a:r>
            <a:br/>
            <a:r>
              <a:rPr lang="en-IN" sz="1800" b="0" strike="noStrike" spc="-1">
                <a:solidFill>
                  <a:srgbClr val="FFFBF0"/>
                </a:solidFill>
                <a:latin typeface="Times New Roman"/>
                <a:ea typeface="Times New Roman"/>
              </a:rPr>
              <a:t>By</a:t>
            </a:r>
            <a:r>
              <a:t/>
            </a:r>
            <a:br/>
            <a:r>
              <a:rPr lang="en-IN" sz="1800" b="0" strike="noStrike" spc="-1">
                <a:solidFill>
                  <a:srgbClr val="FFFBF0"/>
                </a:solidFill>
                <a:latin typeface="Times New Roman"/>
                <a:ea typeface="Times New Roman"/>
              </a:rPr>
              <a:t>Jaaie Kadam(18104017)</a:t>
            </a:r>
            <a:r>
              <a:t/>
            </a:r>
            <a:br/>
            <a:r>
              <a:rPr lang="en-IN" sz="1800" b="0" strike="noStrike" spc="-1">
                <a:solidFill>
                  <a:srgbClr val="FFFBF0"/>
                </a:solidFill>
                <a:latin typeface="Times New Roman"/>
                <a:ea typeface="Times New Roman"/>
              </a:rPr>
              <a:t>Prachi Manera(17104013)</a:t>
            </a:r>
            <a:r>
              <a:rPr lang="en-IN" sz="1800" b="0" strike="noStrike" spc="-1">
                <a:solidFill>
                  <a:srgbClr val="000000"/>
                </a:solidFill>
                <a:latin typeface="Arial"/>
                <a:ea typeface="DejaVu Sans"/>
              </a:rPr>
              <a:t>]</a:t>
            </a:r>
            <a:r>
              <a:t/>
            </a:r>
            <a:br/>
            <a:r>
              <a:t/>
            </a:r>
            <a:br/>
            <a:r>
              <a:rPr lang="en-IN" sz="1800" b="0" strike="noStrike" spc="-1">
                <a:solidFill>
                  <a:srgbClr val="FFFBF0"/>
                </a:solidFill>
                <a:latin typeface="Times New Roman"/>
                <a:ea typeface="Times New Roman"/>
              </a:rPr>
              <a:t>Under the Guidance of</a:t>
            </a:r>
            <a:r>
              <a:t/>
            </a:r>
            <a:br/>
            <a:r>
              <a:rPr lang="en-IN" sz="1800" b="0" strike="noStrike" spc="-1">
                <a:solidFill>
                  <a:srgbClr val="FFFBF0"/>
                </a:solidFill>
                <a:latin typeface="Times New Roman"/>
                <a:ea typeface="Times New Roman"/>
              </a:rPr>
              <a:t>Prof. Anagha Aher</a:t>
            </a:r>
            <a:r>
              <a:t/>
            </a:r>
            <a:br/>
            <a:r>
              <a:t/>
            </a:r>
            <a:br/>
            <a:r>
              <a:t/>
            </a:r>
            <a:br/>
            <a:r>
              <a:t/>
            </a:r>
            <a:br/>
            <a:r>
              <a:t/>
            </a:r>
            <a:br/>
            <a:endParaRPr lang="en-IN" sz="18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033" y="1191718"/>
            <a:ext cx="7405142" cy="3567659"/>
          </a:xfrm>
          <a:prstGeom prst="rect">
            <a:avLst/>
          </a:prstGeom>
        </p:spPr>
      </p:pic>
      <p:sp>
        <p:nvSpPr>
          <p:cNvPr id="3" name="TextBox 2"/>
          <p:cNvSpPr txBox="1"/>
          <p:nvPr/>
        </p:nvSpPr>
        <p:spPr>
          <a:xfrm>
            <a:off x="712033" y="322289"/>
            <a:ext cx="7959777" cy="369332"/>
          </a:xfrm>
          <a:prstGeom prst="rect">
            <a:avLst/>
          </a:prstGeom>
          <a:noFill/>
        </p:spPr>
        <p:txBody>
          <a:bodyPr wrap="square" rtlCol="0">
            <a:spAutoFit/>
          </a:bodyPr>
          <a:lstStyle/>
          <a:p>
            <a:r>
              <a:rPr lang="en-US" dirty="0" smtClean="0"/>
              <a:t>Checkout Activity</a:t>
            </a:r>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94281"/>
            <a:ext cx="4714407" cy="3589977"/>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1724" y="1094281"/>
            <a:ext cx="4152275" cy="3589977"/>
          </a:xfrm>
          <a:prstGeom prst="rect">
            <a:avLst/>
          </a:prstGeom>
        </p:spPr>
      </p:pic>
      <p:sp>
        <p:nvSpPr>
          <p:cNvPr id="3" name="TextBox 2"/>
          <p:cNvSpPr txBox="1"/>
          <p:nvPr/>
        </p:nvSpPr>
        <p:spPr>
          <a:xfrm>
            <a:off x="209862" y="262328"/>
            <a:ext cx="8379502" cy="369332"/>
          </a:xfrm>
          <a:prstGeom prst="rect">
            <a:avLst/>
          </a:prstGeom>
          <a:noFill/>
        </p:spPr>
        <p:txBody>
          <a:bodyPr wrap="square" rtlCol="0">
            <a:spAutoFit/>
          </a:bodyPr>
          <a:lstStyle/>
          <a:p>
            <a:r>
              <a:rPr lang="en-US" dirty="0" smtClean="0"/>
              <a:t>Payment Activity</a:t>
            </a:r>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856" y="1454046"/>
            <a:ext cx="7418288" cy="3230212"/>
          </a:xfrm>
          <a:prstGeom prst="rect">
            <a:avLst/>
          </a:prstGeom>
        </p:spPr>
      </p:pic>
      <p:sp>
        <p:nvSpPr>
          <p:cNvPr id="3" name="TextBox 2"/>
          <p:cNvSpPr txBox="1"/>
          <p:nvPr/>
        </p:nvSpPr>
        <p:spPr>
          <a:xfrm>
            <a:off x="786984" y="374754"/>
            <a:ext cx="7494160" cy="369332"/>
          </a:xfrm>
          <a:prstGeom prst="rect">
            <a:avLst/>
          </a:prstGeom>
          <a:noFill/>
        </p:spPr>
        <p:txBody>
          <a:bodyPr wrap="square" rtlCol="0">
            <a:spAutoFit/>
          </a:bodyPr>
          <a:lstStyle/>
          <a:p>
            <a:r>
              <a:rPr lang="en-US" dirty="0" smtClean="0"/>
              <a:t>3.2 V-Mart Admin Dashboard</a:t>
            </a:r>
            <a:endParaRPr lang="en-US" dirty="0"/>
          </a:p>
        </p:txBody>
      </p:sp>
    </p:spTree>
    <p:extLst>
      <p:ext uri="{BB962C8B-B14F-4D97-AF65-F5344CB8AC3E}">
        <p14:creationId xmlns:p14="http://schemas.microsoft.com/office/powerpoint/2010/main" val="60474478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925" y="459241"/>
            <a:ext cx="8744150" cy="4225017"/>
          </a:xfrm>
          <a:prstGeom prst="rect">
            <a:avLst/>
          </a:prstGeom>
        </p:spPr>
      </p:pic>
    </p:spTree>
    <p:extLst>
      <p:ext uri="{BB962C8B-B14F-4D97-AF65-F5344CB8AC3E}">
        <p14:creationId xmlns:p14="http://schemas.microsoft.com/office/powerpoint/2010/main" val="180101614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112" y="1356610"/>
            <a:ext cx="7967272" cy="3327648"/>
          </a:xfrm>
          <a:prstGeom prst="rect">
            <a:avLst/>
          </a:prstGeom>
        </p:spPr>
      </p:pic>
      <p:sp>
        <p:nvSpPr>
          <p:cNvPr id="3" name="TextBox 2"/>
          <p:cNvSpPr txBox="1"/>
          <p:nvPr/>
        </p:nvSpPr>
        <p:spPr>
          <a:xfrm>
            <a:off x="509666" y="277318"/>
            <a:ext cx="8057213" cy="369332"/>
          </a:xfrm>
          <a:prstGeom prst="rect">
            <a:avLst/>
          </a:prstGeom>
          <a:noFill/>
        </p:spPr>
        <p:txBody>
          <a:bodyPr wrap="square" rtlCol="0">
            <a:spAutoFit/>
          </a:bodyPr>
          <a:lstStyle/>
          <a:p>
            <a:r>
              <a:rPr lang="en-US" dirty="0" smtClean="0"/>
              <a:t>3.3 V-Mart Database</a:t>
            </a:r>
            <a:endParaRPr lang="en-US" dirty="0"/>
          </a:p>
        </p:txBody>
      </p:sp>
    </p:spTree>
    <p:extLst>
      <p:ext uri="{BB962C8B-B14F-4D97-AF65-F5344CB8AC3E}">
        <p14:creationId xmlns:p14="http://schemas.microsoft.com/office/powerpoint/2010/main" val="255883802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CustomShape 1"/>
          <p:cNvSpPr/>
          <p:nvPr/>
        </p:nvSpPr>
        <p:spPr>
          <a:xfrm>
            <a:off x="449280" y="2451240"/>
            <a:ext cx="8117640" cy="10335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nSpc>
                <a:spcPct val="100000"/>
              </a:lnSpc>
            </a:pPr>
            <a:r>
              <a:rPr lang="en-IN" sz="4200" b="1" strike="noStrike" spc="-1">
                <a:solidFill>
                  <a:srgbClr val="FFFFFF"/>
                </a:solidFill>
                <a:latin typeface="Old Standard TT"/>
                <a:ea typeface="Old Standard TT"/>
              </a:rPr>
              <a:t>4. Testing</a:t>
            </a:r>
            <a:endParaRPr lang="en-IN" sz="4200" b="0" strike="noStrike" spc="-1">
              <a:latin typeface="Arial"/>
            </a:endParaRPr>
          </a:p>
        </p:txBody>
      </p:sp>
      <p:sp>
        <p:nvSpPr>
          <p:cNvPr id="169"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CustomShape 1"/>
          <p:cNvSpPr/>
          <p:nvPr/>
        </p:nvSpPr>
        <p:spPr>
          <a:xfrm>
            <a:off x="317520" y="182520"/>
            <a:ext cx="8553240" cy="4903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just">
              <a:lnSpc>
                <a:spcPct val="150000"/>
              </a:lnSpc>
              <a:spcAft>
                <a:spcPts val="1001"/>
              </a:spcAft>
            </a:pPr>
            <a:r>
              <a:rPr lang="en-IN" sz="1800" b="1" strike="noStrike" spc="-1">
                <a:solidFill>
                  <a:srgbClr val="000000"/>
                </a:solidFill>
                <a:latin typeface="Times New Roman"/>
                <a:ea typeface="Calibri"/>
              </a:rPr>
              <a:t>Unit Testing:-</a:t>
            </a:r>
            <a:endParaRPr lang="en-IN" sz="1800" b="0" strike="noStrike" spc="-1">
              <a:latin typeface="Arial"/>
            </a:endParaRPr>
          </a:p>
          <a:p>
            <a:pPr>
              <a:lnSpc>
                <a:spcPct val="100000"/>
              </a:lnSpc>
              <a:spcAft>
                <a:spcPts val="1001"/>
              </a:spcAft>
            </a:pPr>
            <a:r>
              <a:rPr lang="en-IN" sz="1600" b="0" strike="noStrike" spc="-1">
                <a:solidFill>
                  <a:srgbClr val="000000"/>
                </a:solidFill>
                <a:latin typeface="Times New Roman"/>
                <a:ea typeface="Calibri"/>
              </a:rPr>
              <a:t>Unit testing is the testing of an individual unit or group of related units. It falls under the class of white box testing. It is often done by the programmer to test that the unit he/she has implemented is producing expected output against given input. In this application actual functionality is place order. In this application user can see multiple products. Unit testing checks that whether the products appear in the screen or not. User can select their products as per the choice. After that they can place the order. Unit testing checks that whether the order is placed or not.</a:t>
            </a:r>
            <a:r>
              <a:rPr lang="en-IN" sz="1600" b="1" strike="noStrike" spc="-1">
                <a:solidFill>
                  <a:srgbClr val="000000"/>
                </a:solidFill>
                <a:latin typeface="Times New Roman"/>
                <a:ea typeface="Calibri"/>
              </a:rPr>
              <a:t> </a:t>
            </a:r>
            <a:endParaRPr lang="en-IN" sz="1600" b="0" strike="noStrike" spc="-1">
              <a:latin typeface="Arial"/>
            </a:endParaRPr>
          </a:p>
          <a:p>
            <a:pPr>
              <a:lnSpc>
                <a:spcPct val="150000"/>
              </a:lnSpc>
              <a:spcAft>
                <a:spcPts val="1001"/>
              </a:spcAft>
            </a:pPr>
            <a:r>
              <a:rPr lang="en-IN" sz="1600" b="1" strike="noStrike" spc="-1">
                <a:solidFill>
                  <a:srgbClr val="000000"/>
                </a:solidFill>
                <a:latin typeface="Times New Roman"/>
                <a:ea typeface="Calibri"/>
              </a:rPr>
              <a:t>Integration Testing:-</a:t>
            </a:r>
            <a:endParaRPr lang="en-IN" sz="1600" b="0" strike="noStrike" spc="-1">
              <a:latin typeface="Arial"/>
            </a:endParaRPr>
          </a:p>
          <a:p>
            <a:pPr>
              <a:lnSpc>
                <a:spcPct val="100000"/>
              </a:lnSpc>
              <a:spcAft>
                <a:spcPts val="1001"/>
              </a:spcAft>
            </a:pPr>
            <a:r>
              <a:rPr lang="en-IN" sz="1600" b="0" strike="noStrike" spc="-1">
                <a:solidFill>
                  <a:srgbClr val="000000"/>
                </a:solidFill>
                <a:latin typeface="Times New Roman"/>
                <a:ea typeface="Calibri"/>
              </a:rPr>
              <a:t>Integration testing is to check whether the application is working or not. In VR shopping application every feature is check. After unit testing each module, all the modules are tested simultaneously</a:t>
            </a:r>
            <a:r>
              <a:rPr lang="en-IN" sz="1600" b="0" strike="noStrike" spc="-1">
                <a:solidFill>
                  <a:srgbClr val="000000"/>
                </a:solidFill>
                <a:latin typeface="Calibri"/>
                <a:ea typeface="Calibri"/>
              </a:rPr>
              <a:t>. </a:t>
            </a:r>
            <a:r>
              <a:rPr lang="en-IN" sz="1600" b="0" strike="noStrike" spc="-1">
                <a:solidFill>
                  <a:srgbClr val="000000"/>
                </a:solidFill>
                <a:latin typeface="Times New Roman"/>
                <a:ea typeface="Calibri"/>
              </a:rPr>
              <a:t>In VR shopping application the first activity is login screen. If the he/she is new user then they need to first register themselves. If the user login is successfully then only user can see products. Integration testing checks that whether the products appear in the screen or not. User can select their products as per the choice. After that they can place the order. Integration testing checks that whether the order is placed or not. Integration testing checks whether the user is able to make payment or not.</a:t>
            </a:r>
            <a:endParaRPr lang="en-IN" sz="1600" b="0" strike="noStrike" spc="-1">
              <a:latin typeface="Arial"/>
            </a:endParaRPr>
          </a:p>
          <a:p>
            <a:pPr algn="just">
              <a:lnSpc>
                <a:spcPct val="150000"/>
              </a:lnSpc>
              <a:spcAft>
                <a:spcPts val="1001"/>
              </a:spcAft>
            </a:pPr>
            <a:endParaRPr lang="en-IN" sz="16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CustomShape 1"/>
          <p:cNvSpPr/>
          <p:nvPr/>
        </p:nvSpPr>
        <p:spPr>
          <a:xfrm>
            <a:off x="512640" y="1893240"/>
            <a:ext cx="8117640" cy="152172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nSpc>
                <a:spcPct val="100000"/>
              </a:lnSpc>
            </a:pPr>
            <a:r>
              <a:rPr lang="en-IN" sz="4200" b="1" strike="noStrike" spc="-1">
                <a:solidFill>
                  <a:srgbClr val="FFFBF0"/>
                </a:solidFill>
                <a:latin typeface="Old Standard TT"/>
                <a:ea typeface="Old Standard TT"/>
              </a:rPr>
              <a:t>5. Result</a:t>
            </a:r>
            <a:endParaRPr lang="en-IN" sz="4200" b="0" strike="noStrike" spc="-1">
              <a:latin typeface="Arial"/>
            </a:endParaRPr>
          </a:p>
        </p:txBody>
      </p:sp>
      <p:sp>
        <p:nvSpPr>
          <p:cNvPr id="172"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3" name="Table 1"/>
          <p:cNvGraphicFramePr/>
          <p:nvPr>
            <p:extLst>
              <p:ext uri="{D42A27DB-BD31-4B8C-83A1-F6EECF244321}">
                <p14:modId xmlns:p14="http://schemas.microsoft.com/office/powerpoint/2010/main" val="2541568121"/>
              </p:ext>
            </p:extLst>
          </p:nvPr>
        </p:nvGraphicFramePr>
        <p:xfrm>
          <a:off x="473040" y="317520"/>
          <a:ext cx="8197560" cy="4663440"/>
        </p:xfrm>
        <a:graphic>
          <a:graphicData uri="http://schemas.openxmlformats.org/drawingml/2006/table">
            <a:tbl>
              <a:tblPr/>
              <a:tblGrid>
                <a:gridCol w="1504080">
                  <a:extLst>
                    <a:ext uri="{9D8B030D-6E8A-4147-A177-3AD203B41FA5}">
                      <a16:colId xmlns:a16="http://schemas.microsoft.com/office/drawing/2014/main" val="20000"/>
                    </a:ext>
                  </a:extLst>
                </a:gridCol>
                <a:gridCol w="2230560">
                  <a:extLst>
                    <a:ext uri="{9D8B030D-6E8A-4147-A177-3AD203B41FA5}">
                      <a16:colId xmlns:a16="http://schemas.microsoft.com/office/drawing/2014/main" val="20001"/>
                    </a:ext>
                  </a:extLst>
                </a:gridCol>
                <a:gridCol w="2413080">
                  <a:extLst>
                    <a:ext uri="{9D8B030D-6E8A-4147-A177-3AD203B41FA5}">
                      <a16:colId xmlns:a16="http://schemas.microsoft.com/office/drawing/2014/main" val="20002"/>
                    </a:ext>
                  </a:extLst>
                </a:gridCol>
                <a:gridCol w="2049840">
                  <a:extLst>
                    <a:ext uri="{9D8B030D-6E8A-4147-A177-3AD203B41FA5}">
                      <a16:colId xmlns:a16="http://schemas.microsoft.com/office/drawing/2014/main" val="20003"/>
                    </a:ext>
                  </a:extLst>
                </a:gridCol>
              </a:tblGrid>
              <a:tr h="254160">
                <a:tc>
                  <a:txBody>
                    <a:bodyPr/>
                    <a:lstStyle/>
                    <a:p>
                      <a:pPr>
                        <a:lnSpc>
                          <a:spcPct val="150000"/>
                        </a:lnSpc>
                      </a:pPr>
                      <a:r>
                        <a:rPr lang="en-IN" sz="1200" b="0" strike="noStrike" spc="-1">
                          <a:solidFill>
                            <a:srgbClr val="000000"/>
                          </a:solidFill>
                          <a:latin typeface="Times New Roman"/>
                          <a:ea typeface="Calibri"/>
                        </a:rPr>
                        <a:t>Test  Case ID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Test Case Condition</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Input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Expected Result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0"/>
                  </a:ext>
                </a:extLst>
              </a:tr>
              <a:tr h="275400">
                <a:tc>
                  <a:txBody>
                    <a:bodyPr/>
                    <a:lstStyle/>
                    <a:p>
                      <a:pPr>
                        <a:lnSpc>
                          <a:spcPct val="150000"/>
                        </a:lnSpc>
                      </a:pPr>
                      <a:r>
                        <a:rPr lang="en-IN" sz="1200" b="0" strike="noStrike" spc="-1">
                          <a:solidFill>
                            <a:srgbClr val="000000"/>
                          </a:solidFill>
                          <a:latin typeface="Times New Roman"/>
                          <a:ea typeface="Calibri"/>
                        </a:rPr>
                        <a:t>1.</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Name</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John Mathew</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should contain only text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1"/>
                  </a:ext>
                </a:extLst>
              </a:tr>
              <a:tr h="507960">
                <a:tc>
                  <a:txBody>
                    <a:bodyPr/>
                    <a:lstStyle/>
                    <a:p>
                      <a:pPr>
                        <a:lnSpc>
                          <a:spcPct val="150000"/>
                        </a:lnSpc>
                      </a:pPr>
                      <a:r>
                        <a:rPr lang="en-IN" sz="1200" b="0" strike="noStrike" spc="-1">
                          <a:solidFill>
                            <a:srgbClr val="000000"/>
                          </a:solidFill>
                          <a:latin typeface="Times New Roman"/>
                          <a:ea typeface="Calibri"/>
                        </a:rPr>
                        <a:t>2.</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Email</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abc@gmail.com</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can contain all types of characters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507960">
                <a:tc>
                  <a:txBody>
                    <a:bodyPr/>
                    <a:lstStyle/>
                    <a:p>
                      <a:pPr>
                        <a:lnSpc>
                          <a:spcPct val="150000"/>
                        </a:lnSpc>
                      </a:pPr>
                      <a:r>
                        <a:rPr lang="en-IN" sz="1200" b="0" strike="noStrike" spc="-1">
                          <a:solidFill>
                            <a:srgbClr val="000000"/>
                          </a:solidFill>
                          <a:latin typeface="Times New Roman"/>
                          <a:ea typeface="Calibri"/>
                        </a:rPr>
                        <a:t>3.</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password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abc12345</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can contain all types of characters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3"/>
                  </a:ext>
                </a:extLst>
              </a:tr>
              <a:tr h="275400">
                <a:tc>
                  <a:txBody>
                    <a:bodyPr/>
                    <a:lstStyle/>
                    <a:p>
                      <a:pPr>
                        <a:lnSpc>
                          <a:spcPct val="150000"/>
                        </a:lnSpc>
                      </a:pPr>
                      <a:r>
                        <a:rPr lang="en-IN" sz="1200" b="0" strike="noStrike" spc="-1">
                          <a:solidFill>
                            <a:srgbClr val="000000"/>
                          </a:solidFill>
                          <a:latin typeface="Times New Roman"/>
                          <a:ea typeface="Calibri"/>
                        </a:rPr>
                        <a:t>4.</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confirm password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abc12354</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Please Confirm the Password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4"/>
                  </a:ext>
                </a:extLst>
              </a:tr>
              <a:tr h="507960">
                <a:tc>
                  <a:txBody>
                    <a:bodyPr/>
                    <a:lstStyle/>
                    <a:p>
                      <a:pPr>
                        <a:lnSpc>
                          <a:spcPct val="150000"/>
                        </a:lnSpc>
                      </a:pPr>
                      <a:r>
                        <a:rPr lang="en-IN" sz="1200" b="0" strike="noStrike" spc="-1">
                          <a:solidFill>
                            <a:srgbClr val="000000"/>
                          </a:solidFill>
                          <a:latin typeface="Times New Roman"/>
                          <a:ea typeface="Calibri"/>
                        </a:rPr>
                        <a:t>5.</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phone number </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9874561230</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should contain only numbers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5"/>
                  </a:ext>
                </a:extLst>
              </a:tr>
              <a:tr h="507960">
                <a:tc>
                  <a:txBody>
                    <a:bodyPr/>
                    <a:lstStyle/>
                    <a:p>
                      <a:pPr>
                        <a:lnSpc>
                          <a:spcPct val="150000"/>
                        </a:lnSpc>
                      </a:pPr>
                      <a:r>
                        <a:rPr lang="en-IN" sz="1200" b="0" strike="noStrike" spc="-1">
                          <a:solidFill>
                            <a:srgbClr val="000000"/>
                          </a:solidFill>
                          <a:latin typeface="Times New Roman"/>
                          <a:ea typeface="Calibri"/>
                        </a:rPr>
                        <a:t>6.</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address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4,Sharda Apartment, Ganesh Nagar,Bhandup (w)</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should contain text and number</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6"/>
                  </a:ext>
                </a:extLst>
              </a:tr>
              <a:tr h="275400">
                <a:tc>
                  <a:txBody>
                    <a:bodyPr/>
                    <a:lstStyle/>
                    <a:p>
                      <a:pPr>
                        <a:lnSpc>
                          <a:spcPct val="150000"/>
                        </a:lnSpc>
                      </a:pPr>
                      <a:r>
                        <a:rPr lang="en-IN" sz="1200" b="0" strike="noStrike" spc="-1">
                          <a:solidFill>
                            <a:srgbClr val="000000"/>
                          </a:solidFill>
                          <a:latin typeface="Times New Roman"/>
                          <a:ea typeface="Calibri"/>
                        </a:rPr>
                        <a:t>7.</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city</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Mumbai</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should contain only text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7"/>
                  </a:ext>
                </a:extLst>
              </a:tr>
              <a:tr h="507960">
                <a:tc>
                  <a:txBody>
                    <a:bodyPr/>
                    <a:lstStyle/>
                    <a:p>
                      <a:pPr>
                        <a:lnSpc>
                          <a:spcPct val="150000"/>
                        </a:lnSpc>
                      </a:pPr>
                      <a:r>
                        <a:rPr lang="en-IN" sz="1200" b="0" strike="noStrike" spc="-1">
                          <a:solidFill>
                            <a:srgbClr val="000000"/>
                          </a:solidFill>
                          <a:latin typeface="Times New Roman"/>
                          <a:ea typeface="Calibri"/>
                        </a:rPr>
                        <a:t>8.</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pin code</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415263</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Calibri"/>
                        </a:rPr>
                        <a:t>Field should contain only numbers</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8"/>
                  </a:ext>
                </a:extLst>
              </a:tr>
            </a:tbl>
          </a:graphicData>
        </a:graphic>
      </p:graphicFrame>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4" name="Table 1"/>
          <p:cNvGraphicFramePr/>
          <p:nvPr>
            <p:extLst>
              <p:ext uri="{D42A27DB-BD31-4B8C-83A1-F6EECF244321}">
                <p14:modId xmlns:p14="http://schemas.microsoft.com/office/powerpoint/2010/main" val="2615665050"/>
              </p:ext>
            </p:extLst>
          </p:nvPr>
        </p:nvGraphicFramePr>
        <p:xfrm>
          <a:off x="484200" y="117720"/>
          <a:ext cx="8175240" cy="5029200"/>
        </p:xfrm>
        <a:graphic>
          <a:graphicData uri="http://schemas.openxmlformats.org/drawingml/2006/table">
            <a:tbl>
              <a:tblPr/>
              <a:tblGrid>
                <a:gridCol w="1085760">
                  <a:extLst>
                    <a:ext uri="{9D8B030D-6E8A-4147-A177-3AD203B41FA5}">
                      <a16:colId xmlns:a16="http://schemas.microsoft.com/office/drawing/2014/main" val="20000"/>
                    </a:ext>
                  </a:extLst>
                </a:gridCol>
                <a:gridCol w="2626920">
                  <a:extLst>
                    <a:ext uri="{9D8B030D-6E8A-4147-A177-3AD203B41FA5}">
                      <a16:colId xmlns:a16="http://schemas.microsoft.com/office/drawing/2014/main" val="20001"/>
                    </a:ext>
                  </a:extLst>
                </a:gridCol>
                <a:gridCol w="2413080">
                  <a:extLst>
                    <a:ext uri="{9D8B030D-6E8A-4147-A177-3AD203B41FA5}">
                      <a16:colId xmlns:a16="http://schemas.microsoft.com/office/drawing/2014/main" val="20002"/>
                    </a:ext>
                  </a:extLst>
                </a:gridCol>
                <a:gridCol w="2049480">
                  <a:extLst>
                    <a:ext uri="{9D8B030D-6E8A-4147-A177-3AD203B41FA5}">
                      <a16:colId xmlns:a16="http://schemas.microsoft.com/office/drawing/2014/main" val="20003"/>
                    </a:ext>
                  </a:extLst>
                </a:gridCol>
              </a:tblGrid>
              <a:tr h="350657">
                <a:tc>
                  <a:txBody>
                    <a:bodyPr/>
                    <a:lstStyle/>
                    <a:p>
                      <a:pPr>
                        <a:lnSpc>
                          <a:spcPct val="150000"/>
                        </a:lnSpc>
                      </a:pPr>
                      <a:r>
                        <a:rPr lang="en-IN" sz="1200" b="0" strike="noStrike" spc="-1">
                          <a:solidFill>
                            <a:srgbClr val="000000"/>
                          </a:solidFill>
                          <a:latin typeface="Times New Roman"/>
                          <a:ea typeface="Calibri"/>
                        </a:rPr>
                        <a:t>Test  Case ID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Test Case Condition</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Input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Expected Result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0"/>
                  </a:ext>
                </a:extLst>
              </a:tr>
              <a:tr h="1928616">
                <a:tc>
                  <a:txBody>
                    <a:bodyPr/>
                    <a:lstStyle/>
                    <a:p>
                      <a:r>
                        <a:rPr lang="en-US" sz="1200" dirty="0" smtClean="0">
                          <a:latin typeface="Times New Roman" panose="02020603050405020304" pitchFamily="18" charset="0"/>
                          <a:cs typeface="Times New Roman" panose="02020603050405020304" pitchFamily="18" charset="0"/>
                        </a:rPr>
                        <a:t>9. </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DejaVu Sans"/>
                        </a:rPr>
                        <a:t>If the name, email, password, phone number, address, city and pin code is field empty.</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DejaVu Sans"/>
                        </a:rPr>
                        <a:t>Name:-____________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Email ;-___________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Password:-_________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Confirm Password:___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Address:-________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City:-_____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Pin code:-________</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Please fill all the details.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1"/>
                  </a:ext>
                </a:extLst>
              </a:tr>
              <a:tr h="350657">
                <a:tc>
                  <a:txBody>
                    <a:bodyPr/>
                    <a:lstStyle/>
                    <a:p>
                      <a:r>
                        <a:rPr lang="en-US" sz="1200" dirty="0" smtClean="0">
                          <a:latin typeface="Times New Roman" panose="02020603050405020304" pitchFamily="18" charset="0"/>
                          <a:cs typeface="Times New Roman" panose="02020603050405020304" pitchFamily="18" charset="0"/>
                        </a:rPr>
                        <a:t>10. </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If the user enter an email without @ sign</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johngmail.com</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Enter valid email.</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613650">
                <a:tc>
                  <a:txBody>
                    <a:bodyPr/>
                    <a:lstStyle/>
                    <a:p>
                      <a:r>
                        <a:rPr lang="en-US" sz="1200" dirty="0" smtClean="0">
                          <a:latin typeface="Times New Roman" panose="02020603050405020304" pitchFamily="18" charset="0"/>
                          <a:cs typeface="Times New Roman" panose="02020603050405020304" pitchFamily="18" charset="0"/>
                        </a:rPr>
                        <a:t>11.</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DejaVu Sans"/>
                        </a:rPr>
                        <a:t>If the user enter password is below 8 digit number</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123456</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Password must be 8 digits. </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3"/>
                  </a:ext>
                </a:extLst>
              </a:tr>
              <a:tr h="613650">
                <a:tc>
                  <a:txBody>
                    <a:bodyPr/>
                    <a:lstStyle/>
                    <a:p>
                      <a:r>
                        <a:rPr lang="en-US" sz="1200" dirty="0" smtClean="0">
                          <a:latin typeface="Times New Roman" panose="02020603050405020304" pitchFamily="18" charset="0"/>
                          <a:cs typeface="Times New Roman" panose="02020603050405020304" pitchFamily="18" charset="0"/>
                        </a:rPr>
                        <a:t>12.</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If the password and confirm password do no match</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228600" indent="-228240">
                        <a:lnSpc>
                          <a:spcPct val="150000"/>
                        </a:lnSpc>
                        <a:buClr>
                          <a:srgbClr val="000000"/>
                        </a:buClr>
                        <a:buFont typeface="StarSymbol"/>
                        <a:buAutoNum type="alphaLcParenR"/>
                      </a:pPr>
                      <a:r>
                        <a:rPr lang="en-IN" sz="1200" b="0" strike="noStrike" spc="-1">
                          <a:solidFill>
                            <a:srgbClr val="000000"/>
                          </a:solidFill>
                          <a:latin typeface="Times New Roman"/>
                          <a:ea typeface="DejaVu Sans"/>
                        </a:rPr>
                        <a:t>12345678 </a:t>
                      </a:r>
                      <a:endParaRPr lang="en-IN" sz="1200" b="0" strike="noStrike" spc="-1">
                        <a:latin typeface="Arial"/>
                      </a:endParaRPr>
                    </a:p>
                    <a:p>
                      <a:pPr>
                        <a:lnSpc>
                          <a:spcPct val="150000"/>
                        </a:lnSpc>
                      </a:pPr>
                      <a:r>
                        <a:rPr lang="en-IN" sz="1200" b="0" strike="noStrike" spc="-1">
                          <a:solidFill>
                            <a:srgbClr val="000000"/>
                          </a:solidFill>
                          <a:latin typeface="Times New Roman"/>
                          <a:ea typeface="DejaVu Sans"/>
                        </a:rPr>
                        <a:t>b) 1234567</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Please Confirm the Password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4"/>
                  </a:ext>
                </a:extLst>
              </a:tr>
              <a:tr h="350657">
                <a:tc>
                  <a:txBody>
                    <a:bodyPr/>
                    <a:lstStyle/>
                    <a:p>
                      <a:r>
                        <a:rPr lang="en-US" sz="1200" dirty="0" smtClean="0">
                          <a:latin typeface="Times New Roman" panose="02020603050405020304" pitchFamily="18" charset="0"/>
                          <a:cs typeface="Times New Roman" panose="02020603050405020304" pitchFamily="18" charset="0"/>
                        </a:rPr>
                        <a:t>13.</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If the enter pin code is below 6 digits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41526</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Pin code must be 6 digits.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5"/>
                  </a:ext>
                </a:extLst>
              </a:tr>
              <a:tr h="613650">
                <a:tc>
                  <a:txBody>
                    <a:bodyPr/>
                    <a:lstStyle/>
                    <a:p>
                      <a:r>
                        <a:rPr lang="en-US" sz="1200" dirty="0" smtClean="0">
                          <a:latin typeface="Times New Roman" panose="02020603050405020304" pitchFamily="18" charset="0"/>
                          <a:cs typeface="Times New Roman" panose="02020603050405020304" pitchFamily="18" charset="0"/>
                        </a:rPr>
                        <a:t>14.</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If the enter email Id and password is valid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Click on login</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DejaVu Sans"/>
                        </a:rPr>
                        <a:t>Login successfully and home screen will be displayed.</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CustomShape 1"/>
          <p:cNvSpPr/>
          <p:nvPr/>
        </p:nvSpPr>
        <p:spPr>
          <a:xfrm>
            <a:off x="512640" y="1893240"/>
            <a:ext cx="8117640" cy="152172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4000" b="1" strike="noStrike" spc="-1">
                <a:solidFill>
                  <a:srgbClr val="FFFBF0"/>
                </a:solidFill>
                <a:latin typeface="Times New Roman"/>
                <a:ea typeface="Times New Roman"/>
              </a:rPr>
              <a:t>1.Project Conception and Initiation</a:t>
            </a:r>
            <a:endParaRPr lang="en-IN" sz="4000" b="0" strike="noStrike" spc="-1">
              <a:latin typeface="Arial"/>
            </a:endParaRPr>
          </a:p>
        </p:txBody>
      </p:sp>
      <p:sp>
        <p:nvSpPr>
          <p:cNvPr id="129"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5" name="Table 1"/>
          <p:cNvGraphicFramePr/>
          <p:nvPr>
            <p:extLst>
              <p:ext uri="{D42A27DB-BD31-4B8C-83A1-F6EECF244321}">
                <p14:modId xmlns:p14="http://schemas.microsoft.com/office/powerpoint/2010/main" val="1556228718"/>
              </p:ext>
            </p:extLst>
          </p:nvPr>
        </p:nvGraphicFramePr>
        <p:xfrm>
          <a:off x="473040" y="317520"/>
          <a:ext cx="8197560" cy="2834640"/>
        </p:xfrm>
        <a:graphic>
          <a:graphicData uri="http://schemas.openxmlformats.org/drawingml/2006/table">
            <a:tbl>
              <a:tblPr/>
              <a:tblGrid>
                <a:gridCol w="1504080">
                  <a:extLst>
                    <a:ext uri="{9D8B030D-6E8A-4147-A177-3AD203B41FA5}">
                      <a16:colId xmlns:a16="http://schemas.microsoft.com/office/drawing/2014/main" val="20000"/>
                    </a:ext>
                  </a:extLst>
                </a:gridCol>
                <a:gridCol w="2230560">
                  <a:extLst>
                    <a:ext uri="{9D8B030D-6E8A-4147-A177-3AD203B41FA5}">
                      <a16:colId xmlns:a16="http://schemas.microsoft.com/office/drawing/2014/main" val="20001"/>
                    </a:ext>
                  </a:extLst>
                </a:gridCol>
                <a:gridCol w="2413080">
                  <a:extLst>
                    <a:ext uri="{9D8B030D-6E8A-4147-A177-3AD203B41FA5}">
                      <a16:colId xmlns:a16="http://schemas.microsoft.com/office/drawing/2014/main" val="20002"/>
                    </a:ext>
                  </a:extLst>
                </a:gridCol>
                <a:gridCol w="2049840">
                  <a:extLst>
                    <a:ext uri="{9D8B030D-6E8A-4147-A177-3AD203B41FA5}">
                      <a16:colId xmlns:a16="http://schemas.microsoft.com/office/drawing/2014/main" val="20003"/>
                    </a:ext>
                  </a:extLst>
                </a:gridCol>
              </a:tblGrid>
              <a:tr h="254160">
                <a:tc>
                  <a:txBody>
                    <a:bodyPr/>
                    <a:lstStyle/>
                    <a:p>
                      <a:pPr>
                        <a:lnSpc>
                          <a:spcPct val="150000"/>
                        </a:lnSpc>
                      </a:pPr>
                      <a:r>
                        <a:rPr lang="en-IN" sz="1200" b="0" strike="noStrike" spc="-1">
                          <a:solidFill>
                            <a:srgbClr val="000000"/>
                          </a:solidFill>
                          <a:latin typeface="Times New Roman"/>
                          <a:ea typeface="Calibri"/>
                        </a:rPr>
                        <a:t>Test  Case ID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Test Case Condition</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Input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Expected Result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0"/>
                  </a:ext>
                </a:extLst>
              </a:tr>
              <a:tr h="761760">
                <a:tc>
                  <a:txBody>
                    <a:bodyPr/>
                    <a:lstStyle/>
                    <a:p>
                      <a:pPr>
                        <a:lnSpc>
                          <a:spcPct val="150000"/>
                        </a:lnSpc>
                      </a:pPr>
                      <a:r>
                        <a:rPr lang="en-IN" sz="1200" b="0" strike="noStrike" spc="-1" dirty="0" smtClean="0">
                          <a:solidFill>
                            <a:srgbClr val="000000"/>
                          </a:solidFill>
                          <a:latin typeface="Times New Roman"/>
                          <a:ea typeface="Calibri"/>
                        </a:rPr>
                        <a:t>15.</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In my cart, user can see their added products. </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User can see their added products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Multiple products will be displayed and user can place the order. </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1"/>
                  </a:ext>
                </a:extLst>
              </a:tr>
              <a:tr h="1015560">
                <a:tc>
                  <a:txBody>
                    <a:bodyPr/>
                    <a:lstStyle/>
                    <a:p>
                      <a:pPr>
                        <a:lnSpc>
                          <a:spcPct val="150000"/>
                        </a:lnSpc>
                      </a:pPr>
                      <a:r>
                        <a:rPr lang="en-IN" sz="1200" b="0" strike="noStrike" spc="-1" dirty="0" smtClean="0">
                          <a:solidFill>
                            <a:srgbClr val="000000"/>
                          </a:solidFill>
                          <a:latin typeface="Times New Roman"/>
                          <a:ea typeface="Calibri"/>
                        </a:rPr>
                        <a:t>16.</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In place order user can see total price and personal details. And user needs to select a payment type.</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Total Price:-5000 Payment Type:- Cash/Debit/Net Banking</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Order placed successfully. </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254160">
                <a:tc>
                  <a:txBody>
                    <a:bodyPr/>
                    <a:lstStyle/>
                    <a:p>
                      <a:pPr>
                        <a:lnSpc>
                          <a:spcPct val="150000"/>
                        </a:lnSpc>
                      </a:pPr>
                      <a:r>
                        <a:rPr lang="en-IN" sz="1200" b="0" strike="noStrike" spc="-1" dirty="0" smtClean="0">
                          <a:solidFill>
                            <a:srgbClr val="000000"/>
                          </a:solidFill>
                          <a:latin typeface="Times New Roman"/>
                          <a:ea typeface="Calibri"/>
                        </a:rPr>
                        <a:t>17.</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User can see order status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See orders status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DejaVu Sans"/>
                        </a:rPr>
                        <a:t>See orders status </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CustomShape 1"/>
          <p:cNvSpPr/>
          <p:nvPr/>
        </p:nvSpPr>
        <p:spPr>
          <a:xfrm>
            <a:off x="347400" y="2461320"/>
            <a:ext cx="8117640" cy="957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nSpc>
                <a:spcPct val="100000"/>
              </a:lnSpc>
            </a:pPr>
            <a:r>
              <a:rPr lang="en-IN" sz="4200" b="1" strike="noStrike" spc="-1">
                <a:solidFill>
                  <a:srgbClr val="FFFFFF"/>
                </a:solidFill>
                <a:latin typeface="Old Standard TT"/>
                <a:ea typeface="Old Standard TT"/>
              </a:rPr>
              <a:t>6. Conclusion and Future Scope</a:t>
            </a:r>
            <a:endParaRPr lang="en-IN" sz="4200" b="0" strike="noStrike" spc="-1">
              <a:latin typeface="Arial"/>
            </a:endParaRPr>
          </a:p>
        </p:txBody>
      </p:sp>
      <p:sp>
        <p:nvSpPr>
          <p:cNvPr id="177"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CustomShape 1"/>
          <p:cNvSpPr/>
          <p:nvPr/>
        </p:nvSpPr>
        <p:spPr>
          <a:xfrm>
            <a:off x="336600" y="247680"/>
            <a:ext cx="8470440" cy="4714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just">
              <a:lnSpc>
                <a:spcPct val="100000"/>
              </a:lnSpc>
            </a:pPr>
            <a:endParaRPr lang="en-IN" sz="1600" b="0" strike="noStrike" spc="-1" dirty="0">
              <a:latin typeface="Arial"/>
            </a:endParaRPr>
          </a:p>
        </p:txBody>
      </p:sp>
      <p:sp>
        <p:nvSpPr>
          <p:cNvPr id="2" name="Rectangle 1"/>
          <p:cNvSpPr/>
          <p:nvPr/>
        </p:nvSpPr>
        <p:spPr>
          <a:xfrm>
            <a:off x="547141" y="345500"/>
            <a:ext cx="8087193" cy="2477601"/>
          </a:xfrm>
          <a:prstGeom prst="rect">
            <a:avLst/>
          </a:prstGeom>
        </p:spPr>
        <p:txBody>
          <a:bodyPr wrap="square">
            <a:spAutoFit/>
          </a:bodyPr>
          <a:lstStyle/>
          <a:p>
            <a:pPr marL="356235" marR="5080" indent="-342900">
              <a:lnSpc>
                <a:spcPts val="2160"/>
              </a:lnSpc>
              <a:buFont typeface="Wingdings"/>
              <a:buChar char=""/>
              <a:tabLst>
                <a:tab pos="356235" algn="l"/>
                <a:tab pos="356870" algn="l"/>
              </a:tabLst>
            </a:pPr>
            <a:r>
              <a:rPr lang="en-US" spc="-10" dirty="0"/>
              <a:t>Users </a:t>
            </a:r>
            <a:r>
              <a:rPr lang="en-US" spc="-5" dirty="0"/>
              <a:t>will </a:t>
            </a:r>
            <a:r>
              <a:rPr lang="en-US" dirty="0"/>
              <a:t>be </a:t>
            </a:r>
            <a:r>
              <a:rPr lang="en-US" spc="-5" dirty="0"/>
              <a:t>able </a:t>
            </a:r>
            <a:r>
              <a:rPr lang="en-US" dirty="0"/>
              <a:t>to </a:t>
            </a:r>
            <a:r>
              <a:rPr lang="en-US" spc="-5" dirty="0"/>
              <a:t>interact with products </a:t>
            </a:r>
            <a:r>
              <a:rPr lang="en-US" dirty="0"/>
              <a:t>in </a:t>
            </a:r>
            <a:r>
              <a:rPr lang="en-US" spc="-5" dirty="0"/>
              <a:t>person, inspect them, walk through them, and </a:t>
            </a:r>
            <a:r>
              <a:rPr lang="en-US" spc="-10" dirty="0"/>
              <a:t>search </a:t>
            </a:r>
            <a:r>
              <a:rPr lang="en-US" spc="-5" dirty="0"/>
              <a:t>for  them </a:t>
            </a:r>
            <a:r>
              <a:rPr lang="en-US" dirty="0"/>
              <a:t>just like </a:t>
            </a:r>
            <a:r>
              <a:rPr lang="en-US" spc="-5" dirty="0"/>
              <a:t>they would </a:t>
            </a:r>
            <a:r>
              <a:rPr lang="en-US" dirty="0"/>
              <a:t>in a </a:t>
            </a:r>
            <a:r>
              <a:rPr lang="en-US" spc="-5" dirty="0"/>
              <a:t>traditional brick-and-mortar store, with </a:t>
            </a:r>
            <a:r>
              <a:rPr lang="en-US" dirty="0"/>
              <a:t>the </a:t>
            </a:r>
            <a:r>
              <a:rPr lang="en-US" spc="-5" dirty="0"/>
              <a:t>added benefit </a:t>
            </a:r>
            <a:r>
              <a:rPr lang="en-US" dirty="0"/>
              <a:t>of </a:t>
            </a:r>
            <a:r>
              <a:rPr lang="en-US" spc="-5" dirty="0"/>
              <a:t>an </a:t>
            </a:r>
            <a:r>
              <a:rPr lang="en-US" spc="-10" dirty="0"/>
              <a:t>e-commerce  website's search </a:t>
            </a:r>
            <a:r>
              <a:rPr lang="en-US" spc="-5" dirty="0"/>
              <a:t>and navigation, all for </a:t>
            </a:r>
            <a:r>
              <a:rPr lang="en-US" dirty="0"/>
              <a:t>a </a:t>
            </a:r>
            <a:r>
              <a:rPr lang="en-US" spc="-5" dirty="0"/>
              <a:t>reasonable price </a:t>
            </a:r>
            <a:r>
              <a:rPr lang="en-US" dirty="0"/>
              <a:t>using a </a:t>
            </a:r>
            <a:r>
              <a:rPr lang="en-US" spc="-5" dirty="0"/>
              <a:t>low-cost virtual reality</a:t>
            </a:r>
            <a:r>
              <a:rPr lang="en-US" spc="90" dirty="0"/>
              <a:t> </a:t>
            </a:r>
            <a:r>
              <a:rPr lang="en-US" spc="-5" dirty="0"/>
              <a:t>device.</a:t>
            </a:r>
          </a:p>
          <a:p>
            <a:pPr marL="356235" marR="160655" indent="-342900">
              <a:lnSpc>
                <a:spcPts val="2160"/>
              </a:lnSpc>
              <a:spcBef>
                <a:spcPts val="1000"/>
              </a:spcBef>
              <a:buFont typeface="Wingdings"/>
              <a:buChar char=""/>
              <a:tabLst>
                <a:tab pos="356235" algn="l"/>
                <a:tab pos="356870" algn="l"/>
              </a:tabLst>
            </a:pPr>
            <a:r>
              <a:rPr lang="en-US" spc="-5" dirty="0"/>
              <a:t>3D virtual fitting </a:t>
            </a:r>
            <a:r>
              <a:rPr lang="en-US" spc="-25" dirty="0"/>
              <a:t>technology, </a:t>
            </a:r>
            <a:r>
              <a:rPr lang="en-US" spc="-5" dirty="0"/>
              <a:t>also known </a:t>
            </a:r>
            <a:r>
              <a:rPr lang="en-US" spc="-10" dirty="0"/>
              <a:t>as </a:t>
            </a:r>
            <a:r>
              <a:rPr lang="en-US" spc="-5" dirty="0"/>
              <a:t>virtual fitting </a:t>
            </a:r>
            <a:r>
              <a:rPr lang="en-US" spc="-25" dirty="0"/>
              <a:t>technology, </a:t>
            </a:r>
            <a:r>
              <a:rPr lang="en-US" spc="-10" dirty="0"/>
              <a:t>can </a:t>
            </a:r>
            <a:r>
              <a:rPr lang="en-US" dirty="0"/>
              <a:t>be </a:t>
            </a:r>
            <a:r>
              <a:rPr lang="en-US" spc="-5" dirty="0"/>
              <a:t>implemented </a:t>
            </a:r>
            <a:r>
              <a:rPr lang="en-US" dirty="0"/>
              <a:t>in the </a:t>
            </a:r>
            <a:r>
              <a:rPr lang="en-US" spc="-5" dirty="0"/>
              <a:t>future.  This allows consumers </a:t>
            </a:r>
            <a:r>
              <a:rPr lang="en-US" dirty="0"/>
              <a:t>to </a:t>
            </a:r>
            <a:r>
              <a:rPr lang="en-US" spc="-5" dirty="0"/>
              <a:t>try </a:t>
            </a:r>
            <a:r>
              <a:rPr lang="en-US" dirty="0"/>
              <a:t>on </a:t>
            </a:r>
            <a:r>
              <a:rPr lang="en-US" spc="-10" dirty="0"/>
              <a:t>garments </a:t>
            </a:r>
            <a:r>
              <a:rPr lang="en-US" spc="-5" dirty="0"/>
              <a:t>for </a:t>
            </a:r>
            <a:r>
              <a:rPr lang="en-US" dirty="0"/>
              <a:t>size, </a:t>
            </a:r>
            <a:r>
              <a:rPr lang="en-US" spc="-5" dirty="0"/>
              <a:t>fit, and </a:t>
            </a:r>
            <a:r>
              <a:rPr lang="en-US" spc="-15" dirty="0"/>
              <a:t>style </a:t>
            </a:r>
            <a:r>
              <a:rPr lang="en-US" spc="-5" dirty="0"/>
              <a:t>without having </a:t>
            </a:r>
            <a:r>
              <a:rPr lang="en-US" dirty="0"/>
              <a:t>to </a:t>
            </a:r>
            <a:r>
              <a:rPr lang="en-US" spc="-10" dirty="0"/>
              <a:t>physically wear</a:t>
            </a:r>
            <a:r>
              <a:rPr lang="en-US" spc="175" dirty="0"/>
              <a:t> </a:t>
            </a:r>
            <a:r>
              <a:rPr lang="en-US" spc="-5" dirty="0"/>
              <a:t>them.</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CustomShape 1"/>
          <p:cNvSpPr/>
          <p:nvPr/>
        </p:nvSpPr>
        <p:spPr>
          <a:xfrm>
            <a:off x="311760" y="23220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 References</a:t>
            </a:r>
            <a:endParaRPr lang="en-IN" sz="3000" b="0" strike="noStrike" spc="-1">
              <a:latin typeface="Arial"/>
            </a:endParaRPr>
          </a:p>
        </p:txBody>
      </p:sp>
      <p:sp>
        <p:nvSpPr>
          <p:cNvPr id="180" name="CustomShape 2"/>
          <p:cNvSpPr/>
          <p:nvPr/>
        </p:nvSpPr>
        <p:spPr>
          <a:xfrm>
            <a:off x="98280" y="784440"/>
            <a:ext cx="8946360" cy="43588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endParaRPr lang="en-IN" sz="1800" b="0" strike="noStrike" spc="-1">
              <a:latin typeface="Arial"/>
            </a:endParaRPr>
          </a:p>
          <a:p>
            <a:pPr>
              <a:lnSpc>
                <a:spcPct val="100000"/>
              </a:lnSpc>
            </a:pPr>
            <a:r>
              <a:rPr lang="en-IN" sz="1600" b="0" strike="noStrike" spc="-1">
                <a:solidFill>
                  <a:srgbClr val="000000"/>
                </a:solidFill>
                <a:latin typeface="Times New Roman"/>
                <a:ea typeface="Calibri"/>
              </a:rPr>
              <a:t>[1] S. Altarteer, V. Charissis, D. Harrison, and W. Chan, ‘‘Development and heuristic evaluation of semiimmersive hand-gestural virtual reality inter-face for luxury brands online stores,’’ in Augmented Reality, Virtual Reality, and Computer Graphics (Lecture Notes in Computer Science). Cham, Switzerland: Springer, 2017, pp. 464–477. doi: 10.1007/978-3-319-60928-7_39. </a:t>
            </a:r>
            <a:endParaRPr lang="en-IN" sz="1600" b="0" strike="noStrike" spc="-1">
              <a:latin typeface="Arial"/>
            </a:endParaRPr>
          </a:p>
          <a:p>
            <a:pPr>
              <a:lnSpc>
                <a:spcPct val="100000"/>
              </a:lnSpc>
            </a:pPr>
            <a:r>
              <a:rPr lang="en-IN" sz="1600" b="0" strike="noStrike" spc="-1">
                <a:solidFill>
                  <a:srgbClr val="000000"/>
                </a:solidFill>
                <a:latin typeface="Times New Roman"/>
                <a:ea typeface="Calibri"/>
              </a:rPr>
              <a:t>[2] S. Altarteer, C. Vassilis, D. Harrison, and W. Chan, ‘‘Product customi-sation: Virtual reality and new opportunities for luxury brands online trading,’’ in Proc. 21st Int. Conf. Web3D Technol. Web3D, vol. 16, 2016, pp. 173–174. </a:t>
            </a:r>
            <a:endParaRPr lang="en-IN" sz="1600" b="0" strike="noStrike" spc="-1">
              <a:latin typeface="Arial"/>
            </a:endParaRPr>
          </a:p>
          <a:p>
            <a:pPr>
              <a:lnSpc>
                <a:spcPct val="100000"/>
              </a:lnSpc>
            </a:pPr>
            <a:r>
              <a:rPr lang="en-IN" sz="1600" b="0" strike="noStrike" spc="-1">
                <a:solidFill>
                  <a:srgbClr val="000000"/>
                </a:solidFill>
                <a:latin typeface="Times New Roman"/>
                <a:ea typeface="Calibri"/>
              </a:rPr>
              <a:t>[3] D. A. Griffith, R. F. Krampf, and J. W. Palmer. The role of interface in electronic commerce: Consumer involvement with print versus on-line catalogs. International Journal of Electronic Commerce, 5(4):135–153, 2001. </a:t>
            </a:r>
            <a:endParaRPr lang="en-IN" sz="1600" b="0" strike="noStrike" spc="-1">
              <a:latin typeface="Arial"/>
            </a:endParaRPr>
          </a:p>
          <a:p>
            <a:pPr>
              <a:lnSpc>
                <a:spcPct val="100000"/>
              </a:lnSpc>
            </a:pPr>
            <a:r>
              <a:rPr lang="en-IN" sz="1600" b="0" strike="noStrike" spc="-1">
                <a:solidFill>
                  <a:srgbClr val="000000"/>
                </a:solidFill>
                <a:latin typeface="Times New Roman"/>
                <a:ea typeface="Calibri"/>
              </a:rPr>
              <a:t>[4] K. C. Lee and N. Chung. Empirical analysis of consumer reaction to the virtual reality shopping mall . Computers in Human Behavior, 24(1):88 – 104, 2008. doi: 10.1016/j.chb.2007.01.018 c</a:t>
            </a:r>
            <a:endParaRPr lang="en-IN" sz="1600" b="0" strike="noStrike" spc="-1">
              <a:latin typeface="Arial"/>
            </a:endParaRPr>
          </a:p>
          <a:p>
            <a:pPr>
              <a:lnSpc>
                <a:spcPct val="100000"/>
              </a:lnSpc>
            </a:pPr>
            <a:r>
              <a:rPr lang="en-IN" sz="1600" b="0" strike="noStrike" spc="-1">
                <a:solidFill>
                  <a:srgbClr val="000000"/>
                </a:solidFill>
                <a:latin typeface="Times New Roman"/>
                <a:ea typeface="Calibri"/>
              </a:rPr>
              <a:t>[5] P. Lubos, G. Bruder, and F. Steinicke. Influence of Comfort on 3D Selection Task Performance in Immersive Desktop Setups. Journal of Virtual Reality and Broadcasting (JVRB), 12(2). </a:t>
            </a:r>
            <a:endParaRPr lang="en-IN" sz="1600" b="0" strike="noStrike" spc="-1">
              <a:latin typeface="Arial"/>
            </a:endParaRPr>
          </a:p>
          <a:p>
            <a:pPr>
              <a:lnSpc>
                <a:spcPct val="100000"/>
              </a:lnSpc>
            </a:pPr>
            <a:endParaRPr lang="en-IN" sz="16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CustomShape 1"/>
          <p:cNvSpPr/>
          <p:nvPr/>
        </p:nvSpPr>
        <p:spPr>
          <a:xfrm>
            <a:off x="311760" y="23220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 References</a:t>
            </a:r>
            <a:endParaRPr lang="en-IN" sz="3000" b="0" strike="noStrike" spc="-1">
              <a:latin typeface="Arial"/>
            </a:endParaRPr>
          </a:p>
        </p:txBody>
      </p:sp>
      <p:sp>
        <p:nvSpPr>
          <p:cNvPr id="182" name="CustomShape 2"/>
          <p:cNvSpPr/>
          <p:nvPr/>
        </p:nvSpPr>
        <p:spPr>
          <a:xfrm>
            <a:off x="98280" y="784440"/>
            <a:ext cx="8946360" cy="43588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r>
              <a:rPr lang="en-IN" sz="1600" b="0" strike="noStrike" spc="-1">
                <a:solidFill>
                  <a:srgbClr val="000000"/>
                </a:solidFill>
                <a:latin typeface="Times New Roman"/>
                <a:ea typeface="Calibri"/>
              </a:rPr>
              <a:t>[6] M. Speicher, S. Cucerca, and A. Kr¨uger. Vrshop: A mobile interactive virtual reality shopping environment combining the benefits of onand offline shopping. Proc. ACM Interact. Mob. Wearable Ubiquitous Technol., 1(3):102:1–102:31, Sept. 2017. doi: 10.1145/3130967 </a:t>
            </a:r>
            <a:endParaRPr lang="en-IN" sz="1600" b="0" strike="noStrike" spc="-1">
              <a:latin typeface="Arial"/>
            </a:endParaRPr>
          </a:p>
          <a:p>
            <a:r>
              <a:rPr lang="en-IN" sz="1600" b="0" strike="noStrike" spc="-1">
                <a:solidFill>
                  <a:srgbClr val="000000"/>
                </a:solidFill>
                <a:latin typeface="Times New Roman"/>
                <a:ea typeface="Calibri"/>
              </a:rPr>
              <a:t>[7] M. Speicher, F. Daiber, S. Gehring, and A. Kr¨uger. Exploring 3d manipulation on large stereoscopic displays. In Proceedings of the 5th ACM International Symposium on Pervasive Displays, PerDis ’16, pp. 59–66. ACM, New York, NY, USA, 2016. doi: 10.1145/2914920.2915018  </a:t>
            </a:r>
            <a:endParaRPr lang="en-IN" sz="1600" b="0" strike="noStrike" spc="-1">
              <a:latin typeface="Arial"/>
            </a:endParaRPr>
          </a:p>
          <a:p>
            <a:pPr algn="just"/>
            <a:r>
              <a:rPr lang="en-IN" sz="1600" b="0" strike="noStrike" spc="-1">
                <a:solidFill>
                  <a:srgbClr val="000000"/>
                </a:solidFill>
                <a:latin typeface="Times New Roman"/>
                <a:ea typeface="Calibri"/>
              </a:rPr>
              <a:t>[8] M. Speicher, F. Daiber, G.-L. Kiefer, and A. Kr¨uger. Exploring task performance and user’s preference of mid-air hand interaction in a 3d docking task experiment. In Proceedings of the 5th Symposium on Spatial User Interaction, SUI ’17, pp. 160–160. ACM, New York, NY, USA, 2017. doi: 10.1145/3131277.3134356 </a:t>
            </a:r>
            <a:endParaRPr lang="en-IN" sz="1600" b="0" strike="noStrike" spc="-1">
              <a:latin typeface="Arial"/>
            </a:endParaRPr>
          </a:p>
          <a:p>
            <a:pPr algn="just"/>
            <a:r>
              <a:rPr lang="en-IN" sz="1600" b="0" strike="noStrike" spc="-1">
                <a:solidFill>
                  <a:srgbClr val="000000"/>
                </a:solidFill>
                <a:latin typeface="Times New Roman"/>
                <a:ea typeface="Calibri"/>
              </a:rPr>
              <a:t>[9] M. Speicher, R. Siegel, and A. Kr¨uger. Productfinder: A location aware product information display for retail environments. In Proceedings of the 6th ACM International Symposium on Pervasive Displays, PerDis ’17, pp. 23:1–23:2. ACM, New York, NY, USA, 2017. doi: 10.1145/ 3078810.3084351</a:t>
            </a:r>
            <a:endParaRPr lang="en-IN" sz="16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0" strike="noStrike" spc="-1">
                <a:solidFill>
                  <a:srgbClr val="000000"/>
                </a:solidFill>
                <a:latin typeface="Old Standard TT"/>
                <a:ea typeface="DejaVu Sans"/>
              </a:rPr>
              <a:t>Paper Publication</a:t>
            </a:r>
            <a:endParaRPr lang="en-IN" sz="3000" b="0" strike="noStrike" spc="-1">
              <a:latin typeface="Arial"/>
            </a:endParaRPr>
          </a:p>
        </p:txBody>
      </p:sp>
      <p:sp>
        <p:nvSpPr>
          <p:cNvPr id="184"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sp>
      <p:sp>
        <p:nvSpPr>
          <p:cNvPr id="185" name="CustomShape 3"/>
          <p:cNvSpPr/>
          <p:nvPr/>
        </p:nvSpPr>
        <p:spPr>
          <a:xfrm>
            <a:off x="501120" y="1247760"/>
            <a:ext cx="8140320" cy="912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1800" b="0" strike="noStrike" spc="-1" dirty="0" smtClean="0">
                <a:solidFill>
                  <a:srgbClr val="222222"/>
                </a:solidFill>
                <a:latin typeface="Times New Roman"/>
                <a:ea typeface="DejaVu Sans"/>
              </a:rPr>
              <a:t>Paper entitled: </a:t>
            </a:r>
            <a:r>
              <a:rPr lang="en-IN" sz="1800" b="1" strike="noStrike" spc="-1" dirty="0" smtClean="0">
                <a:solidFill>
                  <a:srgbClr val="222222"/>
                </a:solidFill>
                <a:latin typeface="Times New Roman"/>
                <a:ea typeface="DejaVu Sans"/>
              </a:rPr>
              <a:t>" Experimental Study </a:t>
            </a:r>
            <a:r>
              <a:rPr lang="en-IN" b="1" spc="-1" dirty="0">
                <a:solidFill>
                  <a:srgbClr val="222222"/>
                </a:solidFill>
                <a:latin typeface="Times New Roman"/>
                <a:ea typeface="DejaVu Sans"/>
              </a:rPr>
              <a:t>O</a:t>
            </a:r>
            <a:r>
              <a:rPr lang="en-IN" sz="1800" b="1" strike="noStrike" spc="-1" dirty="0" smtClean="0">
                <a:solidFill>
                  <a:srgbClr val="222222"/>
                </a:solidFill>
                <a:latin typeface="Times New Roman"/>
                <a:ea typeface="DejaVu Sans"/>
              </a:rPr>
              <a:t>n Virtual-Reality Based </a:t>
            </a:r>
            <a:r>
              <a:rPr lang="en-IN" b="1" spc="-1" dirty="0">
                <a:solidFill>
                  <a:srgbClr val="222222"/>
                </a:solidFill>
                <a:latin typeface="Times New Roman"/>
                <a:ea typeface="DejaVu Sans"/>
              </a:rPr>
              <a:t>R</a:t>
            </a:r>
            <a:r>
              <a:rPr lang="en-IN" sz="1800" b="1" strike="noStrike" spc="-1" dirty="0" smtClean="0">
                <a:solidFill>
                  <a:srgbClr val="222222"/>
                </a:solidFill>
                <a:latin typeface="Times New Roman"/>
                <a:ea typeface="DejaVu Sans"/>
              </a:rPr>
              <a:t>etail </a:t>
            </a:r>
            <a:r>
              <a:rPr lang="en-IN" b="1" spc="-1" dirty="0">
                <a:solidFill>
                  <a:srgbClr val="222222"/>
                </a:solidFill>
                <a:latin typeface="Times New Roman"/>
                <a:ea typeface="DejaVu Sans"/>
              </a:rPr>
              <a:t>M</a:t>
            </a:r>
            <a:r>
              <a:rPr lang="en-IN" sz="1800" b="1" strike="noStrike" spc="-1" dirty="0" smtClean="0">
                <a:solidFill>
                  <a:srgbClr val="222222"/>
                </a:solidFill>
                <a:latin typeface="Times New Roman"/>
                <a:ea typeface="DejaVu Sans"/>
              </a:rPr>
              <a:t>all </a:t>
            </a:r>
            <a:r>
              <a:rPr lang="en-IN" b="1" spc="-1" dirty="0">
                <a:solidFill>
                  <a:srgbClr val="222222"/>
                </a:solidFill>
                <a:latin typeface="Times New Roman"/>
                <a:ea typeface="DejaVu Sans"/>
              </a:rPr>
              <a:t>C</a:t>
            </a:r>
            <a:r>
              <a:rPr lang="en-IN" sz="1800" b="1" strike="noStrike" spc="-1" dirty="0" smtClean="0">
                <a:solidFill>
                  <a:srgbClr val="222222"/>
                </a:solidFill>
                <a:latin typeface="Times New Roman"/>
                <a:ea typeface="DejaVu Sans"/>
              </a:rPr>
              <a:t>alled </a:t>
            </a:r>
          </a:p>
          <a:p>
            <a:pPr>
              <a:lnSpc>
                <a:spcPct val="100000"/>
              </a:lnSpc>
            </a:pPr>
            <a:r>
              <a:rPr lang="en-IN" sz="1800" b="1" strike="noStrike" spc="-1" dirty="0" smtClean="0">
                <a:solidFill>
                  <a:srgbClr val="222222"/>
                </a:solidFill>
                <a:latin typeface="Times New Roman"/>
                <a:ea typeface="DejaVu Sans"/>
              </a:rPr>
              <a:t>V-Mart”</a:t>
            </a:r>
            <a:r>
              <a:rPr lang="en-IN" sz="1800" b="0" strike="noStrike" spc="-1" dirty="0" smtClean="0">
                <a:solidFill>
                  <a:srgbClr val="222222"/>
                </a:solidFill>
                <a:latin typeface="Times New Roman"/>
                <a:ea typeface="DejaVu Sans"/>
              </a:rPr>
              <a:t>, is presented at  “ICCIIT-2022 / Journal Name: Elsevier SSRN” by </a:t>
            </a:r>
            <a:r>
              <a:rPr lang="en-IN" sz="1800" b="0" strike="noStrike" spc="-1" dirty="0" err="1" smtClean="0">
                <a:solidFill>
                  <a:srgbClr val="222222"/>
                </a:solidFill>
                <a:latin typeface="Times New Roman"/>
                <a:ea typeface="DejaVu Sans"/>
              </a:rPr>
              <a:t>Jaaie</a:t>
            </a:r>
            <a:r>
              <a:rPr lang="en-IN" sz="1800" b="0" strike="noStrike" spc="-1" dirty="0" smtClean="0">
                <a:solidFill>
                  <a:srgbClr val="222222"/>
                </a:solidFill>
                <a:latin typeface="Times New Roman"/>
                <a:ea typeface="DejaVu Sans"/>
              </a:rPr>
              <a:t> </a:t>
            </a:r>
            <a:r>
              <a:rPr lang="en-IN" sz="1800" b="0" strike="noStrike" spc="-1" dirty="0" err="1" smtClean="0">
                <a:solidFill>
                  <a:srgbClr val="222222"/>
                </a:solidFill>
                <a:latin typeface="Times New Roman"/>
                <a:ea typeface="DejaVu Sans"/>
              </a:rPr>
              <a:t>Kadam</a:t>
            </a:r>
            <a:r>
              <a:rPr lang="en-IN" sz="1800" b="0" strike="noStrike" spc="-1" dirty="0" smtClean="0">
                <a:solidFill>
                  <a:srgbClr val="222222"/>
                </a:solidFill>
                <a:latin typeface="Times New Roman"/>
                <a:ea typeface="DejaVu Sans"/>
              </a:rPr>
              <a:t>, </a:t>
            </a:r>
            <a:r>
              <a:rPr lang="en-IN" sz="1800" b="0" strike="noStrike" spc="-1" dirty="0" err="1" smtClean="0">
                <a:solidFill>
                  <a:srgbClr val="222222"/>
                </a:solidFill>
                <a:latin typeface="Times New Roman"/>
                <a:ea typeface="DejaVu Sans"/>
              </a:rPr>
              <a:t>Prachi</a:t>
            </a:r>
            <a:r>
              <a:rPr lang="en-IN" sz="1800" b="0" strike="noStrike" spc="-1" dirty="0" smtClean="0">
                <a:solidFill>
                  <a:srgbClr val="222222"/>
                </a:solidFill>
                <a:latin typeface="Times New Roman"/>
                <a:ea typeface="DejaVu Sans"/>
              </a:rPr>
              <a:t> </a:t>
            </a:r>
            <a:r>
              <a:rPr lang="en-IN" sz="1800" b="0" strike="noStrike" spc="-1" dirty="0" err="1" smtClean="0">
                <a:solidFill>
                  <a:srgbClr val="222222"/>
                </a:solidFill>
                <a:latin typeface="Times New Roman"/>
                <a:ea typeface="DejaVu Sans"/>
              </a:rPr>
              <a:t>Manera</a:t>
            </a:r>
            <a:r>
              <a:rPr lang="en-IN" sz="1800" b="0" strike="noStrike" spc="-1" dirty="0" smtClean="0">
                <a:solidFill>
                  <a:srgbClr val="222222"/>
                </a:solidFill>
                <a:latin typeface="Times New Roman"/>
                <a:ea typeface="DejaVu Sans"/>
              </a:rPr>
              <a:t>.</a:t>
            </a: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ustomShape 1"/>
          <p:cNvSpPr/>
          <p:nvPr/>
        </p:nvSpPr>
        <p:spPr>
          <a:xfrm>
            <a:off x="512640" y="1893240"/>
            <a:ext cx="8117640" cy="152172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4200" b="1" strike="noStrike" spc="-1">
                <a:solidFill>
                  <a:srgbClr val="FFFBF0"/>
                </a:solidFill>
                <a:latin typeface="Times New Roman"/>
                <a:ea typeface="Times New Roman"/>
              </a:rPr>
              <a:t>Thank You</a:t>
            </a:r>
            <a:endParaRPr lang="en-IN" sz="4200" b="0" strike="noStrike" spc="-1">
              <a:latin typeface="Arial"/>
            </a:endParaRPr>
          </a:p>
        </p:txBody>
      </p:sp>
      <p:sp>
        <p:nvSpPr>
          <p:cNvPr id="187"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0"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1.1 Abstract</a:t>
            </a:r>
            <a:endParaRPr lang="en-IN" sz="3000" b="0" strike="noStrike" spc="-1">
              <a:latin typeface="Arial"/>
            </a:endParaRPr>
          </a:p>
        </p:txBody>
      </p:sp>
      <p:sp>
        <p:nvSpPr>
          <p:cNvPr id="131" name="CustomShape 2"/>
          <p:cNvSpPr/>
          <p:nvPr/>
        </p:nvSpPr>
        <p:spPr>
          <a:xfrm>
            <a:off x="311760" y="1171440"/>
            <a:ext cx="8519400" cy="3635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r>
              <a:rPr lang="en-IN" sz="1600" b="0" strike="noStrike" spc="-1">
                <a:solidFill>
                  <a:srgbClr val="000000"/>
                </a:solidFill>
                <a:latin typeface="Times New Roman"/>
                <a:ea typeface="Calibri"/>
              </a:rPr>
              <a:t>The COVID-19 virus outbreak began in December 2019 and rapidly spread to every continent on Earth. The analysts have predicted that COVID-19 and other similar pandemics will continue in the coming decade and badly affect offline businesses. As a result, the offline platform is also shifting to the online platform and online demands are increasing daily. The traditional two-dimensional E-Commerce websites are designed to provide simple, browser-based interfaces to allow users to access available products and services. Whilst virtual representations are an essential consideration in establishing trust, most virtual representation sites fall short in mimicking real-life human representation.</a:t>
            </a:r>
            <a:endParaRPr lang="en-IN" sz="1600" b="0" strike="noStrike" spc="-1">
              <a:solidFill>
                <a:srgbClr val="000000"/>
              </a:solidFill>
              <a:latin typeface="Times New Roman"/>
              <a:ea typeface="Times New Roman"/>
            </a:endParaRPr>
          </a:p>
        </p:txBody>
      </p:sp>
    </p:spTree>
  </p:cSld>
  <p:clrMapOvr>
    <a:masterClrMapping/>
  </p:clrMapOvr>
  <p:transition spd="slow">
    <p:fade/>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1.2 Objectives</a:t>
            </a:r>
            <a:endParaRPr lang="en-IN" sz="3000" b="0" strike="noStrike" spc="-1">
              <a:latin typeface="Arial"/>
            </a:endParaRPr>
          </a:p>
        </p:txBody>
      </p:sp>
      <p:sp>
        <p:nvSpPr>
          <p:cNvPr id="133" name="CustomShape 2"/>
          <p:cNvSpPr/>
          <p:nvPr/>
        </p:nvSpPr>
        <p:spPr>
          <a:xfrm>
            <a:off x="311760" y="1171440"/>
            <a:ext cx="8519400" cy="3743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57200" indent="-342000">
              <a:lnSpc>
                <a:spcPct val="115000"/>
              </a:lnSpc>
              <a:buClr>
                <a:srgbClr val="000000"/>
              </a:buClr>
              <a:buFont typeface="Old Standard TT"/>
              <a:buChar char="●"/>
            </a:pPr>
            <a:r>
              <a:rPr lang="en-IN" sz="1800" b="0" strike="noStrike" spc="-1" dirty="0" smtClean="0">
                <a:solidFill>
                  <a:srgbClr val="000000"/>
                </a:solidFill>
                <a:latin typeface="Times New Roman"/>
                <a:ea typeface="DejaVu Sans"/>
              </a:rPr>
              <a:t>To develop an android application.</a:t>
            </a:r>
          </a:p>
          <a:p>
            <a:pPr marL="457200" indent="-342000">
              <a:lnSpc>
                <a:spcPct val="115000"/>
              </a:lnSpc>
              <a:buClr>
                <a:srgbClr val="000000"/>
              </a:buClr>
              <a:buFont typeface="Old Standard TT"/>
              <a:buChar char="●"/>
            </a:pPr>
            <a:endParaRPr lang="en-IN" spc="-1" dirty="0">
              <a:solidFill>
                <a:srgbClr val="000000"/>
              </a:solidFill>
              <a:latin typeface="Times New Roman"/>
              <a:ea typeface="DejaVu Sans"/>
            </a:endParaRPr>
          </a:p>
          <a:p>
            <a:pPr marL="457200" indent="-342000">
              <a:lnSpc>
                <a:spcPct val="115000"/>
              </a:lnSpc>
              <a:buClr>
                <a:srgbClr val="000000"/>
              </a:buClr>
              <a:buFont typeface="Old Standard TT"/>
              <a:buChar char="●"/>
            </a:pPr>
            <a:r>
              <a:rPr lang="en-IN" sz="1800" b="0" strike="noStrike" spc="-1" dirty="0" smtClean="0">
                <a:solidFill>
                  <a:srgbClr val="000000"/>
                </a:solidFill>
                <a:latin typeface="Times New Roman"/>
                <a:ea typeface="DejaVu Sans"/>
              </a:rPr>
              <a:t>To </a:t>
            </a:r>
            <a:r>
              <a:rPr lang="en-IN" sz="1800" b="0" strike="noStrike" spc="-1" dirty="0">
                <a:solidFill>
                  <a:srgbClr val="000000"/>
                </a:solidFill>
                <a:latin typeface="Times New Roman"/>
                <a:ea typeface="DejaVu Sans"/>
              </a:rPr>
              <a:t>advance the current Shopping system by providing user an immersive experience.</a:t>
            </a:r>
            <a:endParaRPr lang="en-IN" sz="1800" b="0" strike="noStrike" spc="-1" dirty="0">
              <a:latin typeface="Arial"/>
            </a:endParaRPr>
          </a:p>
          <a:p>
            <a:pPr marL="114840">
              <a:lnSpc>
                <a:spcPct val="115000"/>
              </a:lnSpc>
            </a:pPr>
            <a:r>
              <a:rPr lang="en-IN" sz="1800" b="0" strike="noStrike" spc="-1" dirty="0">
                <a:solidFill>
                  <a:srgbClr val="000000"/>
                </a:solidFill>
                <a:latin typeface="Times New Roman"/>
                <a:ea typeface="Old Standard TT"/>
              </a:rPr>
              <a:t>                                  </a:t>
            </a:r>
            <a:endParaRPr lang="en-IN" sz="1800" b="0" strike="noStrike" spc="-1" dirty="0">
              <a:latin typeface="Arial"/>
            </a:endParaRPr>
          </a:p>
          <a:p>
            <a:pPr marL="457200" indent="-342000">
              <a:lnSpc>
                <a:spcPct val="115000"/>
              </a:lnSpc>
              <a:buClr>
                <a:srgbClr val="000000"/>
              </a:buClr>
              <a:buFont typeface="Old Standard TT"/>
              <a:buChar char="●"/>
            </a:pPr>
            <a:r>
              <a:rPr lang="en-IN" sz="1800" b="0" strike="noStrike" spc="-1" dirty="0">
                <a:solidFill>
                  <a:srgbClr val="000000"/>
                </a:solidFill>
                <a:latin typeface="Times New Roman"/>
                <a:ea typeface="DejaVu Sans"/>
              </a:rPr>
              <a:t>To understand the concepts of VR and Unity and develop a prototype using the findings.</a:t>
            </a:r>
            <a:r>
              <a:rPr lang="en-IN" sz="1800" b="0" strike="noStrike" spc="-1" dirty="0">
                <a:solidFill>
                  <a:srgbClr val="000000"/>
                </a:solidFill>
                <a:latin typeface="Times New Roman"/>
                <a:ea typeface="Old Standard TT"/>
              </a:rPr>
              <a:t>                        </a:t>
            </a:r>
            <a:endParaRPr lang="en-IN" sz="1800" b="0" strike="noStrike" spc="-1" dirty="0">
              <a:latin typeface="Arial"/>
            </a:endParaRPr>
          </a:p>
          <a:p>
            <a:pPr>
              <a:lnSpc>
                <a:spcPct val="115000"/>
              </a:lnSpc>
            </a:pPr>
            <a:endParaRPr lang="en-IN" sz="1800" b="0" strike="noStrike" spc="-1" dirty="0">
              <a:latin typeface="Arial"/>
            </a:endParaRPr>
          </a:p>
          <a:p>
            <a:pPr marL="457200" indent="-342000">
              <a:lnSpc>
                <a:spcPct val="115000"/>
              </a:lnSpc>
              <a:buClr>
                <a:srgbClr val="000000"/>
              </a:buClr>
              <a:buFont typeface="Old Standard TT"/>
              <a:buChar char="●"/>
            </a:pPr>
            <a:r>
              <a:rPr lang="en-IN" sz="1800" b="0" strike="noStrike" spc="-1" dirty="0">
                <a:solidFill>
                  <a:srgbClr val="000000"/>
                </a:solidFill>
                <a:latin typeface="Times New Roman"/>
                <a:ea typeface="DejaVu Sans"/>
              </a:rPr>
              <a:t>To c</a:t>
            </a:r>
            <a:r>
              <a:rPr lang="en-IN" sz="1800" b="0" strike="noStrike" spc="-1" dirty="0">
                <a:solidFill>
                  <a:srgbClr val="000000"/>
                </a:solidFill>
                <a:latin typeface="Times New Roman"/>
                <a:ea typeface="Calibri"/>
              </a:rPr>
              <a:t>reate the database for the retail items, shops and customers, demonstrating their relationships through queries and functions on the user interface</a:t>
            </a:r>
            <a:r>
              <a:rPr lang="en-IN" sz="1800" b="0" strike="noStrike" spc="-1" dirty="0" smtClean="0">
                <a:solidFill>
                  <a:srgbClr val="000000"/>
                </a:solidFill>
                <a:latin typeface="Times New Roman"/>
                <a:ea typeface="Calibri"/>
              </a:rPr>
              <a:t>.</a:t>
            </a:r>
          </a:p>
          <a:p>
            <a:pPr marL="457200" indent="-342000">
              <a:lnSpc>
                <a:spcPct val="115000"/>
              </a:lnSpc>
              <a:buClr>
                <a:srgbClr val="000000"/>
              </a:buClr>
              <a:buFont typeface="Old Standard TT"/>
              <a:buChar char="●"/>
            </a:pPr>
            <a:endParaRPr lang="en-IN" spc="-1" dirty="0">
              <a:solidFill>
                <a:srgbClr val="000000"/>
              </a:solidFill>
              <a:latin typeface="Times New Roman"/>
            </a:endParaRPr>
          </a:p>
          <a:p>
            <a:pPr marL="114840">
              <a:lnSpc>
                <a:spcPct val="115000"/>
              </a:lnSpc>
            </a:pPr>
            <a:endParaRPr lang="en-IN" sz="1800" b="0" strike="noStrike" spc="-1" dirty="0">
              <a:latin typeface="Arial"/>
            </a:endParaRPr>
          </a:p>
          <a:p>
            <a:pPr>
              <a:lnSpc>
                <a:spcPct val="115000"/>
              </a:lnSpc>
            </a:pPr>
            <a:endParaRPr lang="en-IN" sz="1800" b="0" strike="noStrike" spc="-1" dirty="0">
              <a:latin typeface="Arial"/>
            </a:endParaRPr>
          </a:p>
          <a:p>
            <a:pPr marL="457200" indent="-22752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193096" y="164108"/>
            <a:ext cx="3145697" cy="690982"/>
          </a:xfrm>
          <a:prstGeom prst="rect">
            <a:avLst/>
          </a:prstGeom>
          <a:blipFill>
            <a:blip r:embed="rId2" cstate="print"/>
            <a:stretch>
              <a:fillRect/>
            </a:stretch>
          </a:blipFill>
        </p:spPr>
        <p:txBody>
          <a:bodyPr wrap="square" lIns="0" tIns="0" rIns="0" bIns="0" rtlCol="0"/>
          <a:lstStyle/>
          <a:p>
            <a:endParaRPr sz="1224"/>
          </a:p>
        </p:txBody>
      </p:sp>
      <p:sp>
        <p:nvSpPr>
          <p:cNvPr id="3" name="object 3"/>
          <p:cNvSpPr txBox="1">
            <a:spLocks noGrp="1"/>
          </p:cNvSpPr>
          <p:nvPr>
            <p:ph type="title"/>
          </p:nvPr>
        </p:nvSpPr>
        <p:spPr>
          <a:xfrm>
            <a:off x="1379446" y="259404"/>
            <a:ext cx="2749678" cy="376706"/>
          </a:xfrm>
          <a:prstGeom prst="rect">
            <a:avLst/>
          </a:prstGeom>
        </p:spPr>
        <p:txBody>
          <a:bodyPr vert="horz" wrap="square" lIns="0" tIns="0" rIns="0" bIns="0" rtlCol="0" anchor="ctr">
            <a:spAutoFit/>
          </a:bodyPr>
          <a:lstStyle/>
          <a:p>
            <a:pPr marL="8637">
              <a:lnSpc>
                <a:spcPct val="100000"/>
              </a:lnSpc>
            </a:pPr>
            <a:r>
              <a:rPr b="1" dirty="0">
                <a:latin typeface="Times New Roman"/>
                <a:cs typeface="Times New Roman"/>
              </a:rPr>
              <a:t>2. </a:t>
            </a:r>
            <a:r>
              <a:rPr b="1" spc="-7" dirty="0"/>
              <a:t>Literature</a:t>
            </a:r>
            <a:r>
              <a:rPr b="1" spc="-24" dirty="0"/>
              <a:t> </a:t>
            </a:r>
            <a:r>
              <a:rPr b="1" spc="-3" dirty="0"/>
              <a:t>Review</a:t>
            </a:r>
          </a:p>
        </p:txBody>
      </p:sp>
      <p:graphicFrame>
        <p:nvGraphicFramePr>
          <p:cNvPr id="4" name="object 4"/>
          <p:cNvGraphicFramePr>
            <a:graphicFrameLocks noGrp="1"/>
          </p:cNvGraphicFramePr>
          <p:nvPr>
            <p:extLst>
              <p:ext uri="{D42A27DB-BD31-4B8C-83A1-F6EECF244321}">
                <p14:modId xmlns:p14="http://schemas.microsoft.com/office/powerpoint/2010/main" val="3311088855"/>
              </p:ext>
            </p:extLst>
          </p:nvPr>
        </p:nvGraphicFramePr>
        <p:xfrm>
          <a:off x="764498" y="856170"/>
          <a:ext cx="7517568" cy="3731302"/>
        </p:xfrm>
        <a:graphic>
          <a:graphicData uri="http://schemas.openxmlformats.org/drawingml/2006/table">
            <a:tbl>
              <a:tblPr firstRow="1" bandRow="1">
                <a:tableStyleId>{5940675A-B579-460E-94D1-54222C63F5DA}</a:tableStyleId>
              </a:tblPr>
              <a:tblGrid>
                <a:gridCol w="883288">
                  <a:extLst>
                    <a:ext uri="{9D8B030D-6E8A-4147-A177-3AD203B41FA5}">
                      <a16:colId xmlns:a16="http://schemas.microsoft.com/office/drawing/2014/main" val="20000"/>
                    </a:ext>
                  </a:extLst>
                </a:gridCol>
                <a:gridCol w="4009690">
                  <a:extLst>
                    <a:ext uri="{9D8B030D-6E8A-4147-A177-3AD203B41FA5}">
                      <a16:colId xmlns:a16="http://schemas.microsoft.com/office/drawing/2014/main" val="20001"/>
                    </a:ext>
                  </a:extLst>
                </a:gridCol>
                <a:gridCol w="2624590">
                  <a:extLst>
                    <a:ext uri="{9D8B030D-6E8A-4147-A177-3AD203B41FA5}">
                      <a16:colId xmlns:a16="http://schemas.microsoft.com/office/drawing/2014/main" val="20002"/>
                    </a:ext>
                  </a:extLst>
                </a:gridCol>
              </a:tblGrid>
              <a:tr h="625594">
                <a:tc>
                  <a:txBody>
                    <a:bodyPr/>
                    <a:lstStyle/>
                    <a:p>
                      <a:pPr marL="635" algn="ctr">
                        <a:lnSpc>
                          <a:spcPct val="100000"/>
                        </a:lnSpc>
                        <a:spcBef>
                          <a:spcPts val="250"/>
                        </a:spcBef>
                      </a:pPr>
                      <a:r>
                        <a:rPr sz="1200" spc="-80" dirty="0"/>
                        <a:t>Sr.</a:t>
                      </a:r>
                      <a:endParaRPr sz="1200" dirty="0"/>
                    </a:p>
                    <a:p>
                      <a:pPr marL="635" algn="ctr">
                        <a:lnSpc>
                          <a:spcPct val="100000"/>
                        </a:lnSpc>
                      </a:pPr>
                      <a:r>
                        <a:rPr sz="1200" spc="-5" dirty="0"/>
                        <a:t>No.</a:t>
                      </a:r>
                      <a:endParaRPr sz="1200" dirty="0">
                        <a:latin typeface="Trebuchet MS"/>
                        <a:cs typeface="Trebuchet MS"/>
                      </a:endParaRPr>
                    </a:p>
                  </a:txBody>
                  <a:tcPr marL="0" marR="0" marT="21593" marB="0"/>
                </a:tc>
                <a:tc>
                  <a:txBody>
                    <a:bodyPr/>
                    <a:lstStyle/>
                    <a:p>
                      <a:pPr marL="694690">
                        <a:lnSpc>
                          <a:spcPct val="100000"/>
                        </a:lnSpc>
                        <a:spcBef>
                          <a:spcPts val="250"/>
                        </a:spcBef>
                      </a:pPr>
                      <a:r>
                        <a:rPr sz="1200" spc="-20" dirty="0"/>
                        <a:t>Paper </a:t>
                      </a:r>
                      <a:r>
                        <a:rPr sz="1200" spc="-5" dirty="0"/>
                        <a:t>name and</a:t>
                      </a:r>
                      <a:r>
                        <a:rPr sz="1200" spc="-120" dirty="0"/>
                        <a:t> </a:t>
                      </a:r>
                      <a:r>
                        <a:rPr sz="1200" spc="-5" dirty="0"/>
                        <a:t>Authors</a:t>
                      </a:r>
                      <a:endParaRPr sz="1200">
                        <a:latin typeface="Trebuchet MS"/>
                        <a:cs typeface="Trebuchet MS"/>
                      </a:endParaRPr>
                    </a:p>
                  </a:txBody>
                  <a:tcPr marL="0" marR="0" marT="21593" marB="0"/>
                </a:tc>
                <a:tc>
                  <a:txBody>
                    <a:bodyPr/>
                    <a:lstStyle/>
                    <a:p>
                      <a:pPr marL="862965">
                        <a:lnSpc>
                          <a:spcPct val="100000"/>
                        </a:lnSpc>
                        <a:spcBef>
                          <a:spcPts val="250"/>
                        </a:spcBef>
                      </a:pPr>
                      <a:r>
                        <a:rPr sz="1200" spc="-5" dirty="0"/>
                        <a:t>Findings</a:t>
                      </a:r>
                      <a:endParaRPr sz="1200">
                        <a:latin typeface="Trebuchet MS"/>
                        <a:cs typeface="Trebuchet MS"/>
                      </a:endParaRPr>
                    </a:p>
                  </a:txBody>
                  <a:tcPr marL="0" marR="0" marT="21593" marB="0"/>
                </a:tc>
                <a:extLst>
                  <a:ext uri="{0D108BD9-81ED-4DB2-BD59-A6C34878D82A}">
                    <a16:rowId xmlns:a16="http://schemas.microsoft.com/office/drawing/2014/main" val="10000"/>
                  </a:ext>
                </a:extLst>
              </a:tr>
              <a:tr h="1515660">
                <a:tc>
                  <a:txBody>
                    <a:bodyPr/>
                    <a:lstStyle/>
                    <a:p>
                      <a:pPr marR="326390" algn="r">
                        <a:lnSpc>
                          <a:spcPct val="100000"/>
                        </a:lnSpc>
                        <a:spcBef>
                          <a:spcPts val="150"/>
                        </a:spcBef>
                      </a:pPr>
                      <a:r>
                        <a:rPr sz="1200" spc="-5" dirty="0"/>
                        <a:t>1.</a:t>
                      </a:r>
                      <a:endParaRPr sz="1200" dirty="0">
                        <a:latin typeface="Trebuchet MS"/>
                        <a:cs typeface="Trebuchet MS"/>
                      </a:endParaRPr>
                    </a:p>
                  </a:txBody>
                  <a:tcPr marL="0" marR="0" marT="12956" marB="0"/>
                </a:tc>
                <a:tc>
                  <a:txBody>
                    <a:bodyPr/>
                    <a:lstStyle/>
                    <a:p>
                      <a:pPr marL="85090" marR="318770">
                        <a:lnSpc>
                          <a:spcPct val="100000"/>
                        </a:lnSpc>
                        <a:spcBef>
                          <a:spcPts val="170"/>
                        </a:spcBef>
                      </a:pPr>
                      <a:r>
                        <a:rPr lang="en-US" sz="1100" spc="-5" dirty="0" smtClean="0"/>
                        <a:t>G. M. Nielson and D. R. Olsen, "Direct</a:t>
                      </a:r>
                    </a:p>
                    <a:p>
                      <a:pPr marL="85090" marR="318770">
                        <a:lnSpc>
                          <a:spcPct val="100000"/>
                        </a:lnSpc>
                        <a:spcBef>
                          <a:spcPts val="170"/>
                        </a:spcBef>
                      </a:pPr>
                      <a:r>
                        <a:rPr lang="en-US" sz="1100" spc="-5" dirty="0" smtClean="0"/>
                        <a:t>manipulation techniques for 3d objects</a:t>
                      </a:r>
                    </a:p>
                    <a:p>
                      <a:pPr marL="85090" marR="318770">
                        <a:lnSpc>
                          <a:spcPct val="100000"/>
                        </a:lnSpc>
                        <a:spcBef>
                          <a:spcPts val="170"/>
                        </a:spcBef>
                      </a:pPr>
                      <a:r>
                        <a:rPr lang="en-US" sz="1100" spc="-5" dirty="0" smtClean="0"/>
                        <a:t>using 2d locator devices“1987.</a:t>
                      </a:r>
                      <a:endParaRPr sz="1100" dirty="0">
                        <a:latin typeface="Trebuchet MS"/>
                        <a:cs typeface="Trebuchet MS"/>
                      </a:endParaRPr>
                    </a:p>
                  </a:txBody>
                  <a:tcPr marL="0" marR="0" marT="14683" marB="0"/>
                </a:tc>
                <a:tc>
                  <a:txBody>
                    <a:bodyPr/>
                    <a:lstStyle/>
                    <a:p>
                      <a:pPr marL="84455" marR="132715">
                        <a:lnSpc>
                          <a:spcPct val="100000"/>
                        </a:lnSpc>
                        <a:spcBef>
                          <a:spcPts val="170"/>
                        </a:spcBef>
                      </a:pPr>
                      <a:r>
                        <a:rPr sz="1100" spc="-5" dirty="0"/>
                        <a:t>Mouse </a:t>
                      </a:r>
                      <a:r>
                        <a:rPr sz="1100" dirty="0"/>
                        <a:t>and </a:t>
                      </a:r>
                      <a:r>
                        <a:rPr sz="1100" spc="-10" dirty="0"/>
                        <a:t>Keyboard </a:t>
                      </a:r>
                      <a:r>
                        <a:rPr sz="1100" spc="-5" dirty="0"/>
                        <a:t>:</a:t>
                      </a:r>
                      <a:r>
                        <a:rPr sz="1100" spc="-55" dirty="0"/>
                        <a:t> </a:t>
                      </a:r>
                      <a:r>
                        <a:rPr sz="1100" spc="-5" dirty="0"/>
                        <a:t>The  </a:t>
                      </a:r>
                      <a:r>
                        <a:rPr sz="1100" dirty="0"/>
                        <a:t>ability to </a:t>
                      </a:r>
                      <a:r>
                        <a:rPr sz="1100" spc="-5" dirty="0"/>
                        <a:t>map a 2D mouse  </a:t>
                      </a:r>
                      <a:r>
                        <a:rPr sz="1100" dirty="0"/>
                        <a:t>inter-action to </a:t>
                      </a:r>
                      <a:r>
                        <a:rPr sz="1100" spc="-5" dirty="0"/>
                        <a:t>a 3D  </a:t>
                      </a:r>
                      <a:r>
                        <a:rPr sz="1100" dirty="0"/>
                        <a:t>space</a:t>
                      </a:r>
                      <a:r>
                        <a:rPr sz="1100" dirty="0" smtClean="0"/>
                        <a:t>.</a:t>
                      </a:r>
                      <a:endParaRPr lang="en-US" sz="1100" dirty="0" smtClean="0"/>
                    </a:p>
                    <a:p>
                      <a:pPr marL="84455" marR="132715">
                        <a:lnSpc>
                          <a:spcPct val="100000"/>
                        </a:lnSpc>
                        <a:spcBef>
                          <a:spcPts val="170"/>
                        </a:spcBef>
                      </a:pPr>
                      <a:endParaRPr sz="1100" dirty="0">
                        <a:latin typeface="Trebuchet MS"/>
                        <a:cs typeface="Trebuchet MS"/>
                      </a:endParaRPr>
                    </a:p>
                  </a:txBody>
                  <a:tcPr marL="0" marR="0" marT="14683" marB="0"/>
                </a:tc>
                <a:extLst>
                  <a:ext uri="{0D108BD9-81ED-4DB2-BD59-A6C34878D82A}">
                    <a16:rowId xmlns:a16="http://schemas.microsoft.com/office/drawing/2014/main" val="10001"/>
                  </a:ext>
                </a:extLst>
              </a:tr>
              <a:tr h="1590048">
                <a:tc>
                  <a:txBody>
                    <a:bodyPr/>
                    <a:lstStyle/>
                    <a:p>
                      <a:pPr marR="326390" algn="r">
                        <a:lnSpc>
                          <a:spcPct val="100000"/>
                        </a:lnSpc>
                        <a:spcBef>
                          <a:spcPts val="250"/>
                        </a:spcBef>
                      </a:pPr>
                      <a:r>
                        <a:rPr sz="1200" spc="-5" dirty="0"/>
                        <a:t>2.</a:t>
                      </a:r>
                      <a:endParaRPr sz="1200">
                        <a:latin typeface="Trebuchet MS"/>
                        <a:cs typeface="Trebuchet MS"/>
                      </a:endParaRPr>
                    </a:p>
                  </a:txBody>
                  <a:tcPr marL="0" marR="0" marT="21593" marB="0"/>
                </a:tc>
                <a:tc>
                  <a:txBody>
                    <a:bodyPr/>
                    <a:lstStyle/>
                    <a:p>
                      <a:pPr marL="85090" marR="136525">
                        <a:lnSpc>
                          <a:spcPct val="100000"/>
                        </a:lnSpc>
                        <a:spcBef>
                          <a:spcPts val="270"/>
                        </a:spcBef>
                      </a:pPr>
                      <a:r>
                        <a:rPr lang="en-US" sz="1100" spc="-5" dirty="0" smtClean="0"/>
                        <a:t>A. </a:t>
                      </a:r>
                      <a:r>
                        <a:rPr lang="en-US" sz="1100" spc="-5" dirty="0" err="1" smtClean="0"/>
                        <a:t>Kitson</a:t>
                      </a:r>
                      <a:r>
                        <a:rPr lang="en-US" sz="1100" spc="-5" dirty="0" smtClean="0"/>
                        <a:t>, B. E. </a:t>
                      </a:r>
                      <a:r>
                        <a:rPr lang="en-US" sz="1100" spc="-5" dirty="0" err="1" smtClean="0"/>
                        <a:t>Riecke</a:t>
                      </a:r>
                      <a:r>
                        <a:rPr lang="en-US" sz="1100" spc="-5" dirty="0" smtClean="0"/>
                        <a:t>, A. M. </a:t>
                      </a:r>
                      <a:r>
                        <a:rPr lang="en-US" sz="1100" spc="-5" dirty="0" err="1" smtClean="0"/>
                        <a:t>Hashemian</a:t>
                      </a:r>
                      <a:r>
                        <a:rPr lang="en-US" sz="1100" spc="-5" dirty="0" smtClean="0"/>
                        <a:t>,</a:t>
                      </a:r>
                      <a:r>
                        <a:rPr lang="en-US" sz="1100" spc="-5" baseline="0" dirty="0" smtClean="0"/>
                        <a:t> </a:t>
                      </a:r>
                      <a:r>
                        <a:rPr lang="en-US" sz="1100" spc="-5" dirty="0" smtClean="0"/>
                        <a:t>and C. </a:t>
                      </a:r>
                      <a:r>
                        <a:rPr lang="en-US" sz="1100" spc="-5" dirty="0" err="1" smtClean="0"/>
                        <a:t>Neustaedter</a:t>
                      </a:r>
                      <a:r>
                        <a:rPr lang="en-US" sz="1100" spc="-5" dirty="0" smtClean="0"/>
                        <a:t> ,</a:t>
                      </a:r>
                    </a:p>
                    <a:p>
                      <a:pPr marL="85090" marR="136525">
                        <a:lnSpc>
                          <a:spcPct val="100000"/>
                        </a:lnSpc>
                        <a:spcBef>
                          <a:spcPts val="270"/>
                        </a:spcBef>
                      </a:pPr>
                      <a:r>
                        <a:rPr lang="en-US" sz="1100" spc="-5" dirty="0" smtClean="0"/>
                        <a:t>“ </a:t>
                      </a:r>
                      <a:r>
                        <a:rPr lang="en-US" sz="1100" spc="-5" dirty="0" err="1" smtClean="0"/>
                        <a:t>Navichair</a:t>
                      </a:r>
                      <a:r>
                        <a:rPr lang="en-US" sz="1100" spc="-5" dirty="0" smtClean="0"/>
                        <a:t>: Evaluating an embodied</a:t>
                      </a:r>
                    </a:p>
                    <a:p>
                      <a:pPr marL="85090" marR="136525">
                        <a:lnSpc>
                          <a:spcPct val="100000"/>
                        </a:lnSpc>
                        <a:spcBef>
                          <a:spcPts val="270"/>
                        </a:spcBef>
                      </a:pPr>
                      <a:r>
                        <a:rPr lang="en-US" sz="1100" spc="-5" dirty="0" smtClean="0"/>
                        <a:t>interface using a pointing</a:t>
                      </a:r>
                    </a:p>
                    <a:p>
                      <a:pPr marL="85090" marR="136525">
                        <a:lnSpc>
                          <a:spcPct val="100000"/>
                        </a:lnSpc>
                        <a:spcBef>
                          <a:spcPts val="270"/>
                        </a:spcBef>
                      </a:pPr>
                      <a:r>
                        <a:rPr lang="en-US" sz="1100" spc="-5" dirty="0" smtClean="0"/>
                        <a:t>task to navigate virtual reality” 2015.</a:t>
                      </a:r>
                      <a:endParaRPr sz="1100" dirty="0">
                        <a:latin typeface="Trebuchet MS"/>
                        <a:cs typeface="Trebuchet MS"/>
                      </a:endParaRPr>
                    </a:p>
                  </a:txBody>
                  <a:tcPr marL="0" marR="0" marT="23321" marB="0"/>
                </a:tc>
                <a:tc>
                  <a:txBody>
                    <a:bodyPr/>
                    <a:lstStyle/>
                    <a:p>
                      <a:pPr marL="85090" marR="356235">
                        <a:lnSpc>
                          <a:spcPct val="100000"/>
                        </a:lnSpc>
                        <a:spcBef>
                          <a:spcPts val="270"/>
                        </a:spcBef>
                      </a:pPr>
                      <a:r>
                        <a:rPr sz="1100" dirty="0" smtClean="0"/>
                        <a:t>Specialized equipment:  </a:t>
                      </a:r>
                      <a:r>
                        <a:rPr sz="1100" spc="-5" dirty="0" smtClean="0"/>
                        <a:t>gaming </a:t>
                      </a:r>
                      <a:r>
                        <a:rPr sz="1100" dirty="0" smtClean="0"/>
                        <a:t>input devices </a:t>
                      </a:r>
                      <a:r>
                        <a:rPr sz="1100" spc="-5" dirty="0" smtClean="0"/>
                        <a:t>–  joysticks </a:t>
                      </a:r>
                      <a:r>
                        <a:rPr sz="1100" dirty="0" smtClean="0"/>
                        <a:t>and pads </a:t>
                      </a:r>
                      <a:r>
                        <a:rPr sz="1100" spc="-5" dirty="0" smtClean="0"/>
                        <a:t>– </a:t>
                      </a:r>
                      <a:r>
                        <a:rPr sz="1100" dirty="0" smtClean="0"/>
                        <a:t>or  dedicated </a:t>
                      </a:r>
                      <a:r>
                        <a:rPr sz="1100" spc="-5" dirty="0" smtClean="0"/>
                        <a:t>VR </a:t>
                      </a:r>
                      <a:r>
                        <a:rPr sz="1100" dirty="0" smtClean="0"/>
                        <a:t>devices </a:t>
                      </a:r>
                      <a:r>
                        <a:rPr sz="1100" spc="-5" dirty="0" smtClean="0"/>
                        <a:t>–  tracked </a:t>
                      </a:r>
                      <a:r>
                        <a:rPr sz="1100" dirty="0" smtClean="0"/>
                        <a:t>controllers and  haptic </a:t>
                      </a:r>
                      <a:r>
                        <a:rPr sz="1100" spc="-5" dirty="0" smtClean="0"/>
                        <a:t>arms – gives high  user comfort </a:t>
                      </a:r>
                      <a:r>
                        <a:rPr sz="1100" dirty="0" smtClean="0"/>
                        <a:t>and </a:t>
                      </a:r>
                      <a:r>
                        <a:rPr sz="1100" spc="-5" dirty="0" smtClean="0"/>
                        <a:t>good  </a:t>
                      </a:r>
                      <a:r>
                        <a:rPr sz="1100" spc="-25" dirty="0" smtClean="0"/>
                        <a:t>accuracy.</a:t>
                      </a:r>
                      <a:endParaRPr sz="1100" dirty="0">
                        <a:latin typeface="Trebuchet MS"/>
                        <a:cs typeface="Trebuchet MS"/>
                      </a:endParaRPr>
                    </a:p>
                  </a:txBody>
                  <a:tcPr marL="0" marR="0" marT="23321" marB="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8151633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4"/>
          <p:cNvGraphicFramePr>
            <a:graphicFrameLocks noGrp="1"/>
          </p:cNvGraphicFramePr>
          <p:nvPr>
            <p:extLst>
              <p:ext uri="{D42A27DB-BD31-4B8C-83A1-F6EECF244321}">
                <p14:modId xmlns:p14="http://schemas.microsoft.com/office/powerpoint/2010/main" val="3549680047"/>
              </p:ext>
            </p:extLst>
          </p:nvPr>
        </p:nvGraphicFramePr>
        <p:xfrm>
          <a:off x="764498" y="856170"/>
          <a:ext cx="7562538" cy="3731302"/>
        </p:xfrm>
        <a:graphic>
          <a:graphicData uri="http://schemas.openxmlformats.org/drawingml/2006/table">
            <a:tbl>
              <a:tblPr firstRow="1" bandRow="1">
                <a:tableStyleId>{5940675A-B579-460E-94D1-54222C63F5DA}</a:tableStyleId>
              </a:tblPr>
              <a:tblGrid>
                <a:gridCol w="888572">
                  <a:extLst>
                    <a:ext uri="{9D8B030D-6E8A-4147-A177-3AD203B41FA5}">
                      <a16:colId xmlns:a16="http://schemas.microsoft.com/office/drawing/2014/main" val="20000"/>
                    </a:ext>
                  </a:extLst>
                </a:gridCol>
                <a:gridCol w="4033676">
                  <a:extLst>
                    <a:ext uri="{9D8B030D-6E8A-4147-A177-3AD203B41FA5}">
                      <a16:colId xmlns:a16="http://schemas.microsoft.com/office/drawing/2014/main" val="20001"/>
                    </a:ext>
                  </a:extLst>
                </a:gridCol>
                <a:gridCol w="2640290">
                  <a:extLst>
                    <a:ext uri="{9D8B030D-6E8A-4147-A177-3AD203B41FA5}">
                      <a16:colId xmlns:a16="http://schemas.microsoft.com/office/drawing/2014/main" val="20002"/>
                    </a:ext>
                  </a:extLst>
                </a:gridCol>
              </a:tblGrid>
              <a:tr h="625594">
                <a:tc>
                  <a:txBody>
                    <a:bodyPr/>
                    <a:lstStyle/>
                    <a:p>
                      <a:pPr marL="635" algn="ctr">
                        <a:lnSpc>
                          <a:spcPct val="100000"/>
                        </a:lnSpc>
                        <a:spcBef>
                          <a:spcPts val="250"/>
                        </a:spcBef>
                      </a:pPr>
                      <a:r>
                        <a:rPr sz="1200" spc="-80" dirty="0"/>
                        <a:t>Sr.</a:t>
                      </a:r>
                      <a:endParaRPr sz="1200" dirty="0"/>
                    </a:p>
                    <a:p>
                      <a:pPr marL="635" algn="ctr">
                        <a:lnSpc>
                          <a:spcPct val="100000"/>
                        </a:lnSpc>
                      </a:pPr>
                      <a:r>
                        <a:rPr sz="1200" spc="-5" dirty="0"/>
                        <a:t>No.</a:t>
                      </a:r>
                      <a:endParaRPr sz="1200" dirty="0">
                        <a:latin typeface="Trebuchet MS"/>
                        <a:cs typeface="Trebuchet MS"/>
                      </a:endParaRPr>
                    </a:p>
                  </a:txBody>
                  <a:tcPr marL="0" marR="0" marT="21593" marB="0"/>
                </a:tc>
                <a:tc>
                  <a:txBody>
                    <a:bodyPr/>
                    <a:lstStyle/>
                    <a:p>
                      <a:pPr marL="694690">
                        <a:lnSpc>
                          <a:spcPct val="100000"/>
                        </a:lnSpc>
                        <a:spcBef>
                          <a:spcPts val="250"/>
                        </a:spcBef>
                      </a:pPr>
                      <a:r>
                        <a:rPr sz="1200" spc="-20" dirty="0"/>
                        <a:t>Paper </a:t>
                      </a:r>
                      <a:r>
                        <a:rPr sz="1200" spc="-5" dirty="0"/>
                        <a:t>name and</a:t>
                      </a:r>
                      <a:r>
                        <a:rPr sz="1200" spc="-120" dirty="0"/>
                        <a:t> </a:t>
                      </a:r>
                      <a:r>
                        <a:rPr sz="1200" spc="-5" dirty="0"/>
                        <a:t>Authors</a:t>
                      </a:r>
                      <a:endParaRPr sz="1200">
                        <a:latin typeface="Trebuchet MS"/>
                        <a:cs typeface="Trebuchet MS"/>
                      </a:endParaRPr>
                    </a:p>
                  </a:txBody>
                  <a:tcPr marL="0" marR="0" marT="21593" marB="0"/>
                </a:tc>
                <a:tc>
                  <a:txBody>
                    <a:bodyPr/>
                    <a:lstStyle/>
                    <a:p>
                      <a:pPr marL="862965">
                        <a:lnSpc>
                          <a:spcPct val="100000"/>
                        </a:lnSpc>
                        <a:spcBef>
                          <a:spcPts val="250"/>
                        </a:spcBef>
                      </a:pPr>
                      <a:r>
                        <a:rPr sz="1200" spc="-5" dirty="0"/>
                        <a:t>Findings</a:t>
                      </a:r>
                      <a:endParaRPr sz="1200">
                        <a:latin typeface="Trebuchet MS"/>
                        <a:cs typeface="Trebuchet MS"/>
                      </a:endParaRPr>
                    </a:p>
                  </a:txBody>
                  <a:tcPr marL="0" marR="0" marT="21593" marB="0"/>
                </a:tc>
                <a:extLst>
                  <a:ext uri="{0D108BD9-81ED-4DB2-BD59-A6C34878D82A}">
                    <a16:rowId xmlns:a16="http://schemas.microsoft.com/office/drawing/2014/main" val="10000"/>
                  </a:ext>
                </a:extLst>
              </a:tr>
              <a:tr h="1515660">
                <a:tc>
                  <a:txBody>
                    <a:bodyPr/>
                    <a:lstStyle/>
                    <a:p>
                      <a:pPr marR="326390" algn="r">
                        <a:lnSpc>
                          <a:spcPct val="100000"/>
                        </a:lnSpc>
                        <a:spcBef>
                          <a:spcPts val="150"/>
                        </a:spcBef>
                      </a:pPr>
                      <a:r>
                        <a:rPr lang="en-US" sz="1200" spc="-5" dirty="0" smtClean="0"/>
                        <a:t>3.</a:t>
                      </a:r>
                      <a:endParaRPr sz="1200" dirty="0">
                        <a:latin typeface="Trebuchet MS"/>
                        <a:cs typeface="Trebuchet MS"/>
                      </a:endParaRPr>
                    </a:p>
                  </a:txBody>
                  <a:tcPr marL="0" marR="0" marT="12956" marB="0"/>
                </a:tc>
                <a:tc>
                  <a:txBody>
                    <a:bodyPr/>
                    <a:lstStyle/>
                    <a:p>
                      <a:r>
                        <a:rPr lang="nl-NL" sz="1100" u="none" strike="noStrike" kern="1200" baseline="0" dirty="0" smtClean="0"/>
                        <a:t>S. Gebhardt, S. Pick, H. Voet, J. Utsch, T. al Khawli, U. Eppelt,</a:t>
                      </a:r>
                    </a:p>
                    <a:p>
                      <a:r>
                        <a:rPr lang="nl-NL" sz="1100" u="none" strike="noStrike" kern="1200" baseline="0" dirty="0" smtClean="0"/>
                        <a:t>R. Reinhard, C. Bscher, B. Hentschel, and T. W. Kuhlen, “flapassist: How the integration of vr and visualization tools</a:t>
                      </a:r>
                    </a:p>
                    <a:p>
                      <a:r>
                        <a:rPr lang="nl-NL" sz="1100" u="none" strike="noStrike" kern="1200" baseline="0" dirty="0" smtClean="0"/>
                        <a:t>fosters the factory planning process,”2015.</a:t>
                      </a:r>
                      <a:r>
                        <a:rPr lang="en-US" sz="1100" u="none" strike="noStrike" kern="1200" baseline="0" dirty="0" smtClean="0"/>
                        <a:t>	</a:t>
                      </a:r>
                      <a:endParaRPr lang="en-US" sz="1100" b="0" i="0" u="none" strike="noStrike" kern="1200" baseline="0" dirty="0" smtClean="0">
                        <a:solidFill>
                          <a:schemeClr val="tx1"/>
                        </a:solidFill>
                        <a:latin typeface="Trebuchet MS" panose="020B0603020202020204" pitchFamily="34" charset="0"/>
                        <a:ea typeface="+mn-ea"/>
                        <a:cs typeface="+mn-cs"/>
                      </a:endParaRPr>
                    </a:p>
                  </a:txBody>
                  <a:tcPr marL="0" marR="0" marT="14683" marB="0"/>
                </a:tc>
                <a:tc>
                  <a:txBody>
                    <a:bodyPr/>
                    <a:lstStyle/>
                    <a:p>
                      <a:r>
                        <a:rPr lang="en-US" sz="1100" u="none" strike="noStrike" baseline="0" dirty="0" smtClean="0"/>
                        <a:t>Context-based approach is an interaction technique popular</a:t>
                      </a:r>
                    </a:p>
                    <a:p>
                      <a:r>
                        <a:rPr lang="en-US" sz="1100" u="none" strike="noStrike" baseline="0" dirty="0" smtClean="0"/>
                        <a:t>in computer games, in particular simulations (e.g., ”The Sims”</a:t>
                      </a:r>
                    </a:p>
                    <a:p>
                      <a:r>
                        <a:rPr lang="en-US" sz="1100" u="none" strike="noStrike" baseline="0" dirty="0" smtClean="0"/>
                        <a:t>and ”SimCity” series by Maxis)and adventure games.</a:t>
                      </a:r>
                      <a:r>
                        <a:rPr lang="en-US" sz="1600" u="none" strike="noStrike" baseline="0" dirty="0" smtClean="0"/>
                        <a:t>		</a:t>
                      </a:r>
                      <a:endParaRPr lang="en-US" sz="1600" b="0" i="0" u="none" strike="noStrike" baseline="0" dirty="0" smtClean="0">
                        <a:solidFill>
                          <a:srgbClr val="000000"/>
                        </a:solidFill>
                        <a:latin typeface="Trebuchet MS" panose="020B0603020202020204" pitchFamily="34" charset="0"/>
                      </a:endParaRPr>
                    </a:p>
                  </a:txBody>
                  <a:tcPr marL="0" marR="0" marT="14683" marB="0"/>
                </a:tc>
                <a:extLst>
                  <a:ext uri="{0D108BD9-81ED-4DB2-BD59-A6C34878D82A}">
                    <a16:rowId xmlns:a16="http://schemas.microsoft.com/office/drawing/2014/main" val="10001"/>
                  </a:ext>
                </a:extLst>
              </a:tr>
              <a:tr h="1590048">
                <a:tc>
                  <a:txBody>
                    <a:bodyPr/>
                    <a:lstStyle/>
                    <a:p>
                      <a:pPr marR="326390" algn="r">
                        <a:lnSpc>
                          <a:spcPct val="100000"/>
                        </a:lnSpc>
                        <a:spcBef>
                          <a:spcPts val="250"/>
                        </a:spcBef>
                      </a:pPr>
                      <a:r>
                        <a:rPr lang="en-US" sz="1200" spc="-5" dirty="0" smtClean="0"/>
                        <a:t>4.</a:t>
                      </a:r>
                      <a:endParaRPr sz="1200" dirty="0">
                        <a:latin typeface="Trebuchet MS"/>
                        <a:cs typeface="Trebuchet MS"/>
                      </a:endParaRPr>
                    </a:p>
                  </a:txBody>
                  <a:tcPr marL="0" marR="0" marT="21593" marB="0"/>
                </a:tc>
                <a:tc>
                  <a:txBody>
                    <a:bodyPr/>
                    <a:lstStyle/>
                    <a:p>
                      <a:r>
                        <a:rPr lang="en-US" sz="1100" u="none" strike="noStrike" kern="1200" baseline="0" dirty="0" smtClean="0"/>
                        <a:t>•J. </a:t>
                      </a:r>
                      <a:r>
                        <a:rPr lang="en-US" sz="1100" u="none" strike="noStrike" kern="1200" baseline="0" dirty="0" err="1" smtClean="0"/>
                        <a:t>Sokołowski</a:t>
                      </a:r>
                      <a:r>
                        <a:rPr lang="en-US" sz="1100" u="none" strike="noStrike" kern="1200" baseline="0" dirty="0" smtClean="0"/>
                        <a:t> and K. </a:t>
                      </a:r>
                      <a:r>
                        <a:rPr lang="en-US" sz="1100" u="none" strike="noStrike" kern="1200" baseline="0" dirty="0" err="1" smtClean="0"/>
                        <a:t>Walczak</a:t>
                      </a:r>
                      <a:r>
                        <a:rPr lang="en-US" sz="1100" u="none" strike="noStrike" kern="1200" baseline="0" dirty="0" smtClean="0"/>
                        <a:t>, “Semantic modelling of user</a:t>
                      </a:r>
                    </a:p>
                    <a:p>
                      <a:r>
                        <a:rPr lang="en-US" sz="1100" u="none" strike="noStrike" kern="1200" baseline="0" dirty="0" smtClean="0"/>
                        <a:t>Interactions in virtual reality environments,” 2018.	</a:t>
                      </a:r>
                      <a:endParaRPr lang="en-US" sz="1100" b="0" i="0" u="none" strike="noStrike" kern="1200" baseline="0" dirty="0" smtClean="0">
                        <a:solidFill>
                          <a:schemeClr val="tx1"/>
                        </a:solidFill>
                        <a:latin typeface="Trebuchet MS" panose="020B0603020202020204" pitchFamily="34" charset="0"/>
                        <a:ea typeface="+mn-ea"/>
                        <a:cs typeface="+mn-cs"/>
                      </a:endParaRPr>
                    </a:p>
                  </a:txBody>
                  <a:tcPr marL="0" marR="0" marT="23321" marB="0"/>
                </a:tc>
                <a:tc>
                  <a:txBody>
                    <a:bodyPr/>
                    <a:lstStyle/>
                    <a:p>
                      <a:r>
                        <a:rPr lang="en-US" sz="1100" u="none" strike="noStrike" kern="1200" baseline="0" dirty="0" smtClean="0"/>
                        <a:t>CAVE (Cave automatic virtual </a:t>
                      </a:r>
                      <a:r>
                        <a:rPr lang="en-US" sz="1100" u="none" strike="noStrike" kern="1200" baseline="0" dirty="0" err="1" smtClean="0"/>
                        <a:t>enviornment</a:t>
                      </a:r>
                      <a:r>
                        <a:rPr lang="en-US" sz="1100" u="none" strike="noStrike" kern="1200" baseline="0" dirty="0" smtClean="0"/>
                        <a:t>)</a:t>
                      </a:r>
                      <a:endParaRPr lang="en-US" sz="1100" b="0" i="0" u="none" strike="noStrike" kern="1200" baseline="0" dirty="0" smtClean="0">
                        <a:solidFill>
                          <a:schemeClr val="tx1"/>
                        </a:solidFill>
                        <a:latin typeface="Trebuchet MS" panose="020B0603020202020204" pitchFamily="34" charset="0"/>
                        <a:ea typeface="+mn-ea"/>
                        <a:cs typeface="+mn-cs"/>
                      </a:endParaRPr>
                    </a:p>
                  </a:txBody>
                  <a:tcPr marL="0" marR="0" marT="23321" marB="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012161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1.4 Problem Definition</a:t>
            </a:r>
            <a:endParaRPr lang="en-IN" sz="3000" b="0" strike="noStrike" spc="-1">
              <a:latin typeface="Arial"/>
            </a:endParaRPr>
          </a:p>
        </p:txBody>
      </p:sp>
      <p:sp>
        <p:nvSpPr>
          <p:cNvPr id="137"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00950" indent="-285750">
              <a:lnSpc>
                <a:spcPct val="115000"/>
              </a:lnSpc>
              <a:buClr>
                <a:srgbClr val="000000"/>
              </a:buClr>
              <a:buFont typeface="Arial" panose="020B0604020202020204" pitchFamily="34" charset="0"/>
              <a:buChar char="•"/>
            </a:pPr>
            <a:r>
              <a:rPr lang="en-IN" sz="1800" b="1" strike="noStrike" spc="-1" dirty="0" smtClean="0">
                <a:solidFill>
                  <a:srgbClr val="000000"/>
                </a:solidFill>
                <a:latin typeface="Times New Roman"/>
                <a:ea typeface="Old Standard TT"/>
              </a:rPr>
              <a:t>Problem Identified</a:t>
            </a:r>
          </a:p>
          <a:p>
            <a:pPr marL="400950" indent="-285750">
              <a:lnSpc>
                <a:spcPct val="115000"/>
              </a:lnSpc>
              <a:buClr>
                <a:srgbClr val="000000"/>
              </a:buClr>
              <a:buFont typeface="Courier New" panose="02070309020205020404" pitchFamily="49" charset="0"/>
              <a:buChar char="o"/>
            </a:pPr>
            <a:r>
              <a:rPr lang="en-IN" sz="1800" b="0" strike="noStrike" spc="-1" dirty="0" smtClean="0">
                <a:solidFill>
                  <a:srgbClr val="000000"/>
                </a:solidFill>
                <a:latin typeface="Times New Roman"/>
                <a:ea typeface="Old Standard TT"/>
              </a:rPr>
              <a:t>With </a:t>
            </a:r>
            <a:r>
              <a:rPr lang="en-IN" sz="1800" b="0" strike="noStrike" spc="-1" dirty="0">
                <a:solidFill>
                  <a:srgbClr val="000000"/>
                </a:solidFill>
                <a:latin typeface="Times New Roman"/>
                <a:ea typeface="Old Standard TT"/>
              </a:rPr>
              <a:t>the 2D shopping websites used today, they have their natural limitations, which </a:t>
            </a:r>
            <a:r>
              <a:rPr lang="en-IN" sz="1800" b="0" strike="noStrike" spc="-1" dirty="0" smtClean="0">
                <a:solidFill>
                  <a:srgbClr val="000000"/>
                </a:solidFill>
                <a:latin typeface="Times New Roman"/>
                <a:ea typeface="Old Standard TT"/>
              </a:rPr>
              <a:t> is </a:t>
            </a:r>
            <a:r>
              <a:rPr lang="en-IN" sz="1800" b="0" strike="noStrike" spc="-1" dirty="0">
                <a:solidFill>
                  <a:srgbClr val="000000"/>
                </a:solidFill>
                <a:latin typeface="Times New Roman"/>
                <a:ea typeface="Old Standard TT"/>
              </a:rPr>
              <a:t>a particularly important element of </a:t>
            </a:r>
            <a:r>
              <a:rPr lang="en-IN" sz="1800" b="0" strike="noStrike" spc="-1" dirty="0" smtClean="0">
                <a:solidFill>
                  <a:srgbClr val="000000"/>
                </a:solidFill>
                <a:latin typeface="Times New Roman"/>
                <a:ea typeface="Old Standard TT"/>
              </a:rPr>
              <a:t>shopping.</a:t>
            </a:r>
            <a:r>
              <a:rPr lang="en-IN" spc="-1" dirty="0">
                <a:latin typeface="Arial"/>
              </a:rPr>
              <a:t> </a:t>
            </a:r>
          </a:p>
          <a:p>
            <a:pPr marL="400950" indent="-285750">
              <a:lnSpc>
                <a:spcPct val="115000"/>
              </a:lnSpc>
              <a:buClr>
                <a:srgbClr val="000000"/>
              </a:buClr>
              <a:buFont typeface="Courier New" panose="02070309020205020404" pitchFamily="49" charset="0"/>
              <a:buChar char="o"/>
            </a:pPr>
            <a:r>
              <a:rPr lang="en-IN" sz="1800" b="0" strike="noStrike" spc="-1" dirty="0" smtClean="0">
                <a:solidFill>
                  <a:srgbClr val="000000"/>
                </a:solidFill>
                <a:latin typeface="Times New Roman"/>
                <a:ea typeface="Old Standard TT"/>
              </a:rPr>
              <a:t>Malls </a:t>
            </a:r>
            <a:r>
              <a:rPr lang="en-IN" sz="1800" b="0" strike="noStrike" spc="-1" dirty="0">
                <a:solidFill>
                  <a:srgbClr val="000000"/>
                </a:solidFill>
                <a:latin typeface="Times New Roman"/>
                <a:ea typeface="Old Standard TT"/>
              </a:rPr>
              <a:t>and grocery shops are closed or there are many restrictions imposed on them due to ongoing pandemic. </a:t>
            </a:r>
            <a:endParaRPr lang="en-IN" sz="1800" b="0" strike="noStrike" spc="-1" dirty="0" smtClean="0">
              <a:solidFill>
                <a:srgbClr val="000000"/>
              </a:solidFill>
              <a:latin typeface="Times New Roman"/>
              <a:ea typeface="Old Standard TT"/>
            </a:endParaRPr>
          </a:p>
          <a:p>
            <a:pPr marL="400950" indent="-285750">
              <a:lnSpc>
                <a:spcPct val="115000"/>
              </a:lnSpc>
              <a:buClr>
                <a:srgbClr val="000000"/>
              </a:buClr>
              <a:buFont typeface="Arial" panose="020B0604020202020204" pitchFamily="34" charset="0"/>
              <a:buChar char="•"/>
            </a:pPr>
            <a:r>
              <a:rPr lang="en-IN" b="1" spc="-1" dirty="0" smtClean="0">
                <a:solidFill>
                  <a:srgbClr val="000000"/>
                </a:solidFill>
                <a:latin typeface="Times New Roman"/>
                <a:ea typeface="Old Standard TT"/>
              </a:rPr>
              <a:t>Solution Proposed</a:t>
            </a:r>
          </a:p>
          <a:p>
            <a:pPr marL="400950" indent="-285750">
              <a:lnSpc>
                <a:spcPct val="115000"/>
              </a:lnSpc>
              <a:buClr>
                <a:srgbClr val="000000"/>
              </a:buClr>
              <a:buFont typeface="Courier New" panose="02070309020205020404" pitchFamily="49" charset="0"/>
              <a:buChar char="o"/>
            </a:pPr>
            <a:r>
              <a:rPr lang="en-US" spc="-1" dirty="0" smtClean="0">
                <a:solidFill>
                  <a:srgbClr val="000000"/>
                </a:solidFill>
                <a:latin typeface="Times New Roman"/>
                <a:ea typeface="Old Standard TT"/>
              </a:rPr>
              <a:t>We proposed creating a VR-based android application that would overcome the limitations of 2d shopping, such as a lack of "touch and feel" and uncertainty about product details.</a:t>
            </a:r>
            <a:r>
              <a:rPr lang="en-IN" sz="1800" strike="noStrike" spc="-1" dirty="0" smtClean="0">
                <a:solidFill>
                  <a:srgbClr val="000000"/>
                </a:solidFill>
                <a:latin typeface="Times New Roman"/>
                <a:ea typeface="Old Standard TT"/>
              </a:rPr>
              <a:t> </a:t>
            </a:r>
            <a:r>
              <a:rPr lang="en-US" spc="-1" dirty="0">
                <a:solidFill>
                  <a:srgbClr val="000000"/>
                </a:solidFill>
                <a:latin typeface="Times New Roman"/>
                <a:ea typeface="Old Standard TT"/>
              </a:rPr>
              <a:t>Users will be able to shop virtually in a brick-and-mortar setting from the comforts of their own homes.</a:t>
            </a:r>
            <a:r>
              <a:rPr lang="en-IN" sz="1800" strike="noStrike" spc="-1" dirty="0" smtClean="0">
                <a:solidFill>
                  <a:srgbClr val="000000"/>
                </a:solidFill>
                <a:latin typeface="Times New Roman"/>
                <a:ea typeface="Old Standard TT"/>
              </a:rPr>
              <a:t>                      </a:t>
            </a:r>
            <a:endParaRPr lang="en-IN" sz="1800" strike="noStrike" spc="-1" dirty="0">
              <a:latin typeface="Arial"/>
            </a:endParaRPr>
          </a:p>
          <a:p>
            <a:pPr marL="11484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1.5 Scope</a:t>
            </a:r>
            <a:endParaRPr lang="en-IN" sz="3000" b="0" strike="noStrike" spc="-1">
              <a:latin typeface="Arial"/>
            </a:endParaRPr>
          </a:p>
        </p:txBody>
      </p:sp>
      <p:sp>
        <p:nvSpPr>
          <p:cNvPr id="139"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57200" indent="-342000">
              <a:lnSpc>
                <a:spcPct val="115000"/>
              </a:lnSpc>
              <a:buClr>
                <a:srgbClr val="000000"/>
              </a:buClr>
              <a:buFont typeface="Old Standard TT"/>
              <a:buChar char="●"/>
            </a:pPr>
            <a:r>
              <a:rPr lang="en-IN" sz="1800" b="0" strike="noStrike" spc="-1" dirty="0">
                <a:solidFill>
                  <a:srgbClr val="000000"/>
                </a:solidFill>
                <a:latin typeface="Old Standard TT"/>
                <a:ea typeface="Old Standard TT"/>
              </a:rPr>
              <a:t>Can be used to make the use of immersive VR systems simpler for non-expert users, and therefore applicable in more application domains.    </a:t>
            </a:r>
            <a:endParaRPr lang="en-IN" sz="1800" b="0" strike="noStrike" spc="-1" dirty="0" smtClean="0">
              <a:solidFill>
                <a:srgbClr val="000000"/>
              </a:solidFill>
              <a:latin typeface="Old Standard TT"/>
              <a:ea typeface="Old Standard TT"/>
            </a:endParaRPr>
          </a:p>
          <a:p>
            <a:pPr marL="115200">
              <a:lnSpc>
                <a:spcPct val="115000"/>
              </a:lnSpc>
              <a:buClr>
                <a:srgbClr val="000000"/>
              </a:buClr>
            </a:pPr>
            <a:r>
              <a:rPr lang="en-IN" sz="1800" b="0" strike="noStrike" spc="-1" dirty="0" smtClean="0">
                <a:solidFill>
                  <a:srgbClr val="000000"/>
                </a:solidFill>
                <a:latin typeface="Old Standard TT"/>
                <a:ea typeface="Old Standard TT"/>
              </a:rPr>
              <a:t>                            </a:t>
            </a:r>
            <a:endParaRPr lang="en-IN" sz="1800" b="0" strike="noStrike" spc="-1" dirty="0" smtClean="0">
              <a:latin typeface="Arial"/>
            </a:endParaRPr>
          </a:p>
          <a:p>
            <a:pPr marL="457200" indent="-342000">
              <a:lnSpc>
                <a:spcPct val="115000"/>
              </a:lnSpc>
              <a:buClr>
                <a:srgbClr val="000000"/>
              </a:buClr>
              <a:buFont typeface="Old Standard TT"/>
              <a:buChar char="●"/>
            </a:pPr>
            <a:r>
              <a:rPr lang="en-IN" sz="1800" b="0" strike="noStrike" spc="-1" dirty="0" smtClean="0">
                <a:solidFill>
                  <a:srgbClr val="000000"/>
                </a:solidFill>
                <a:latin typeface="Old Standard TT"/>
                <a:ea typeface="Old Standard TT"/>
              </a:rPr>
              <a:t>Can be used to achieve a user-friendly content management by domain      experts.</a:t>
            </a:r>
          </a:p>
          <a:p>
            <a:pPr marL="115200">
              <a:lnSpc>
                <a:spcPct val="115000"/>
              </a:lnSpc>
              <a:buClr>
                <a:srgbClr val="000000"/>
              </a:buClr>
            </a:pPr>
            <a:r>
              <a:rPr lang="en-IN" sz="1800" b="0" strike="noStrike" spc="-1" dirty="0" smtClean="0">
                <a:solidFill>
                  <a:srgbClr val="000000"/>
                </a:solidFill>
                <a:latin typeface="Old Standard TT"/>
                <a:ea typeface="Old Standard TT"/>
              </a:rPr>
              <a:t>     </a:t>
            </a:r>
            <a:endParaRPr lang="en-IN" sz="1800" b="0" strike="noStrike" spc="-1" dirty="0" smtClean="0">
              <a:latin typeface="Arial"/>
            </a:endParaRPr>
          </a:p>
          <a:p>
            <a:pPr marL="457200" indent="-342000">
              <a:lnSpc>
                <a:spcPct val="115000"/>
              </a:lnSpc>
              <a:buClr>
                <a:srgbClr val="000000"/>
              </a:buClr>
              <a:buFont typeface="Old Standard TT"/>
              <a:buChar char="●"/>
            </a:pPr>
            <a:r>
              <a:rPr lang="en-IN" sz="1800" b="0" strike="noStrike" spc="-1" dirty="0" smtClean="0">
                <a:solidFill>
                  <a:srgbClr val="000000"/>
                </a:solidFill>
                <a:latin typeface="Old Standard TT"/>
                <a:ea typeface="Old Standard TT"/>
              </a:rPr>
              <a:t>Can </a:t>
            </a:r>
            <a:r>
              <a:rPr lang="en-IN" sz="1800" b="0" strike="noStrike" spc="-1" dirty="0">
                <a:solidFill>
                  <a:srgbClr val="000000"/>
                </a:solidFill>
                <a:latin typeface="Old Standard TT"/>
                <a:ea typeface="Old Standard TT"/>
              </a:rPr>
              <a:t>be used to simulate in the real world environment and give the customer a flexibility to engage with the activities that are closer to experiencing the products and services.                   </a:t>
            </a:r>
            <a:endParaRPr lang="en-IN" sz="1800" b="0" strike="noStrike" spc="-1" dirty="0">
              <a:latin typeface="Arial"/>
            </a:endParaRPr>
          </a:p>
          <a:p>
            <a:pPr marL="457200" indent="-22752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679</TotalTime>
  <Words>2035</Words>
  <Application>Microsoft Office PowerPoint</Application>
  <PresentationFormat>On-screen Show (16:9)</PresentationFormat>
  <Paragraphs>219</Paragraphs>
  <Slides>36</Slides>
  <Notes>2</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36</vt:i4>
      </vt:variant>
    </vt:vector>
  </HeadingPairs>
  <TitlesOfParts>
    <vt:vector size="49" baseType="lpstr">
      <vt:lpstr>Arial</vt:lpstr>
      <vt:lpstr>Calibri</vt:lpstr>
      <vt:lpstr>Courier New</vt:lpstr>
      <vt:lpstr>DejaVu Sans</vt:lpstr>
      <vt:lpstr>Old Standard TT</vt:lpstr>
      <vt:lpstr>StarSymbol</vt:lpstr>
      <vt:lpstr>Symbol</vt:lpstr>
      <vt:lpstr>Times New Roman</vt:lpstr>
      <vt:lpstr>Trebuchet MS</vt:lpstr>
      <vt:lpstr>Wingdings</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2. Literature Review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gaurang</cp:lastModifiedBy>
  <cp:revision>30</cp:revision>
  <dcterms:modified xsi:type="dcterms:W3CDTF">2022-05-09T02:55:59Z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2</vt:i4>
  </property>
  <property fmtid="{D5CDD505-2E9C-101B-9397-08002B2CF9AE}" pid="8" name="PresentationFormat">
    <vt:lpwstr>On-screen Show (16:9)</vt:lpwstr>
  </property>
  <property fmtid="{D5CDD505-2E9C-101B-9397-08002B2CF9AE}" pid="9" name="ScaleCrop">
    <vt:bool>false</vt:bool>
  </property>
  <property fmtid="{D5CDD505-2E9C-101B-9397-08002B2CF9AE}" pid="10" name="ShareDoc">
    <vt:bool>false</vt:bool>
  </property>
  <property fmtid="{D5CDD505-2E9C-101B-9397-08002B2CF9AE}" pid="11" name="Slides">
    <vt:i4>34</vt:i4>
  </property>
</Properties>
</file>